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16"/>
  </p:notesMasterIdLst>
  <p:sldIdLst>
    <p:sldId id="2142534213" r:id="rId3"/>
    <p:sldId id="2586" r:id="rId4"/>
    <p:sldId id="2603" r:id="rId5"/>
    <p:sldId id="2142534210" r:id="rId6"/>
    <p:sldId id="2583" r:id="rId7"/>
    <p:sldId id="2584" r:id="rId8"/>
    <p:sldId id="2142534217" r:id="rId9"/>
    <p:sldId id="2142534219" r:id="rId10"/>
    <p:sldId id="2568" r:id="rId11"/>
    <p:sldId id="2385" r:id="rId12"/>
    <p:sldId id="2142534206" r:id="rId13"/>
    <p:sldId id="2142534202" r:id="rId14"/>
    <p:sldId id="255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D7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p:restoredTop sz="73986"/>
  </p:normalViewPr>
  <p:slideViewPr>
    <p:cSldViewPr>
      <p:cViewPr varScale="1">
        <p:scale>
          <a:sx n="114" d="100"/>
          <a:sy n="114" d="100"/>
        </p:scale>
        <p:origin x="1544"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118" d="100"/>
          <a:sy n="118" d="100"/>
        </p:scale>
        <p:origin x="422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957AC-A4C7-A241-A0EE-DA63AB5EB9D8}"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BF208DA8-B1F1-9D4F-8253-327379A1830B}">
      <dgm:prSet phldrT="[Text]"/>
      <dgm:spPr>
        <a:solidFill>
          <a:schemeClr val="accent4">
            <a:lumMod val="20000"/>
            <a:lumOff val="80000"/>
          </a:schemeClr>
        </a:solidFill>
      </dgm:spPr>
      <dgm:t>
        <a:bodyPr/>
        <a:lstStyle/>
        <a:p>
          <a:r>
            <a:rPr lang="en-US" dirty="0">
              <a:solidFill>
                <a:schemeClr val="bg1"/>
              </a:solidFill>
            </a:rPr>
            <a:t>LOM - Lumped Oscillator Model </a:t>
          </a:r>
        </a:p>
      </dgm:t>
    </dgm:pt>
    <dgm:pt modelId="{CE5680F0-498E-7340-A5EF-7A5F247F964D}" type="parTrans" cxnId="{D8AA9797-E02C-8C4A-80E3-21AE7A3AA9F9}">
      <dgm:prSet/>
      <dgm:spPr/>
      <dgm:t>
        <a:bodyPr/>
        <a:lstStyle/>
        <a:p>
          <a:endParaRPr lang="en-US">
            <a:solidFill>
              <a:schemeClr val="accent4"/>
            </a:solidFill>
          </a:endParaRPr>
        </a:p>
      </dgm:t>
    </dgm:pt>
    <dgm:pt modelId="{41C0B9DD-FF8D-454C-83CE-6803F86AD956}" type="sibTrans" cxnId="{D8AA9797-E02C-8C4A-80E3-21AE7A3AA9F9}">
      <dgm:prSet/>
      <dgm:spPr/>
      <dgm:t>
        <a:bodyPr/>
        <a:lstStyle/>
        <a:p>
          <a:endParaRPr lang="en-US">
            <a:solidFill>
              <a:schemeClr val="accent4"/>
            </a:solidFill>
          </a:endParaRPr>
        </a:p>
      </dgm:t>
    </dgm:pt>
    <dgm:pt modelId="{44163871-DCE1-1D4D-B913-30A6382E1961}">
      <dgm:prSet phldrT="[Text]"/>
      <dgm:spPr>
        <a:solidFill>
          <a:schemeClr val="accent4">
            <a:lumMod val="40000"/>
            <a:lumOff val="60000"/>
          </a:schemeClr>
        </a:solidFill>
      </dgm:spPr>
      <dgm:t>
        <a:bodyPr/>
        <a:lstStyle/>
        <a:p>
          <a:r>
            <a:rPr lang="en-US" dirty="0">
              <a:solidFill>
                <a:schemeClr val="bg1"/>
              </a:solidFill>
            </a:rPr>
            <a:t>EPR - Energy Participation Ratio</a:t>
          </a:r>
        </a:p>
      </dgm:t>
    </dgm:pt>
    <dgm:pt modelId="{02D46A59-103D-0443-85D6-89ECD5D6C8E9}" type="parTrans" cxnId="{C85501D1-217D-1842-97D3-7008C8BB6D7D}">
      <dgm:prSet/>
      <dgm:spPr/>
      <dgm:t>
        <a:bodyPr/>
        <a:lstStyle/>
        <a:p>
          <a:endParaRPr lang="en-US">
            <a:solidFill>
              <a:schemeClr val="accent4"/>
            </a:solidFill>
          </a:endParaRPr>
        </a:p>
      </dgm:t>
    </dgm:pt>
    <dgm:pt modelId="{B9D94E25-0103-7245-9346-CE218B52E70A}" type="sibTrans" cxnId="{C85501D1-217D-1842-97D3-7008C8BB6D7D}">
      <dgm:prSet/>
      <dgm:spPr/>
      <dgm:t>
        <a:bodyPr/>
        <a:lstStyle/>
        <a:p>
          <a:endParaRPr lang="en-US">
            <a:solidFill>
              <a:schemeClr val="accent4"/>
            </a:solidFill>
          </a:endParaRPr>
        </a:p>
      </dgm:t>
    </dgm:pt>
    <dgm:pt modelId="{2A42D6DC-CD78-EF4F-BA62-BC02A32E9D36}">
      <dgm:prSet phldrT="[Text]"/>
      <dgm:spPr>
        <a:solidFill>
          <a:schemeClr val="accent4">
            <a:lumMod val="75000"/>
          </a:schemeClr>
        </a:solidFill>
      </dgm:spPr>
      <dgm:t>
        <a:bodyPr/>
        <a:lstStyle/>
        <a:p>
          <a:r>
            <a:rPr lang="en-US" dirty="0">
              <a:solidFill>
                <a:schemeClr val="bg1"/>
              </a:solidFill>
            </a:rPr>
            <a:t>Impedance – scattering analysis</a:t>
          </a:r>
        </a:p>
      </dgm:t>
    </dgm:pt>
    <dgm:pt modelId="{000F3FEE-E612-484B-9755-0D7E162DD72F}" type="parTrans" cxnId="{C0219913-3C41-2B4F-BC0A-71F181924476}">
      <dgm:prSet/>
      <dgm:spPr/>
      <dgm:t>
        <a:bodyPr/>
        <a:lstStyle/>
        <a:p>
          <a:endParaRPr lang="en-US">
            <a:solidFill>
              <a:schemeClr val="accent4"/>
            </a:solidFill>
          </a:endParaRPr>
        </a:p>
      </dgm:t>
    </dgm:pt>
    <dgm:pt modelId="{B81DBEF5-2656-B04A-A5A9-B83A9A6A943A}" type="sibTrans" cxnId="{C0219913-3C41-2B4F-BC0A-71F181924476}">
      <dgm:prSet/>
      <dgm:spPr/>
      <dgm:t>
        <a:bodyPr/>
        <a:lstStyle/>
        <a:p>
          <a:endParaRPr lang="en-US">
            <a:solidFill>
              <a:schemeClr val="accent4"/>
            </a:solidFill>
          </a:endParaRPr>
        </a:p>
      </dgm:t>
    </dgm:pt>
    <dgm:pt modelId="{25C8AF23-3ED8-AB46-BFE1-527F355D6A58}">
      <dgm:prSet phldrT="[Text]"/>
      <dgm:spPr>
        <a:solidFill>
          <a:schemeClr val="accent4">
            <a:lumMod val="50000"/>
          </a:schemeClr>
        </a:solidFill>
      </dgm:spPr>
      <dgm:t>
        <a:bodyPr/>
        <a:lstStyle/>
        <a:p>
          <a:r>
            <a:rPr lang="en-US" dirty="0">
              <a:solidFill>
                <a:schemeClr val="bg1"/>
              </a:solidFill>
            </a:rPr>
            <a:t>Semi Analytic - co-simulation</a:t>
          </a:r>
        </a:p>
      </dgm:t>
    </dgm:pt>
    <dgm:pt modelId="{028AD731-4827-7C41-AE7B-204BE2940F35}" type="parTrans" cxnId="{28E26763-8335-5A42-B3E2-EF427447F463}">
      <dgm:prSet/>
      <dgm:spPr/>
      <dgm:t>
        <a:bodyPr/>
        <a:lstStyle/>
        <a:p>
          <a:endParaRPr lang="en-US">
            <a:solidFill>
              <a:schemeClr val="accent4"/>
            </a:solidFill>
          </a:endParaRPr>
        </a:p>
      </dgm:t>
    </dgm:pt>
    <dgm:pt modelId="{324A686D-9965-9D45-8CBB-0233F224CAEE}" type="sibTrans" cxnId="{28E26763-8335-5A42-B3E2-EF427447F463}">
      <dgm:prSet/>
      <dgm:spPr/>
      <dgm:t>
        <a:bodyPr/>
        <a:lstStyle/>
        <a:p>
          <a:endParaRPr lang="en-US">
            <a:solidFill>
              <a:schemeClr val="accent4"/>
            </a:solidFill>
          </a:endParaRPr>
        </a:p>
      </dgm:t>
    </dgm:pt>
    <dgm:pt modelId="{9C8EAA6E-EEA1-2346-B9B0-F71CD7C5748B}">
      <dgm:prSet/>
      <dgm:spPr>
        <a:solidFill>
          <a:schemeClr val="accent4">
            <a:lumMod val="60000"/>
            <a:lumOff val="40000"/>
          </a:schemeClr>
        </a:solidFill>
      </dgm:spPr>
      <dgm:t>
        <a:bodyPr/>
        <a:lstStyle/>
        <a:p>
          <a:r>
            <a:rPr lang="en-US" dirty="0">
              <a:solidFill>
                <a:schemeClr val="bg1"/>
              </a:solidFill>
            </a:rPr>
            <a:t>Qiskit Dynamics - Time Evolution of Gates</a:t>
          </a:r>
        </a:p>
      </dgm:t>
    </dgm:pt>
    <dgm:pt modelId="{CFAA3553-5BB9-A14E-8146-FAEBE7313D23}" type="parTrans" cxnId="{58BA616A-674B-0247-839C-1E99AF1C501D}">
      <dgm:prSet/>
      <dgm:spPr/>
      <dgm:t>
        <a:bodyPr/>
        <a:lstStyle/>
        <a:p>
          <a:endParaRPr lang="en-US">
            <a:solidFill>
              <a:schemeClr val="accent4"/>
            </a:solidFill>
          </a:endParaRPr>
        </a:p>
      </dgm:t>
    </dgm:pt>
    <dgm:pt modelId="{449A44F3-6082-C848-93A8-DE1E46E3442D}" type="sibTrans" cxnId="{58BA616A-674B-0247-839C-1E99AF1C501D}">
      <dgm:prSet/>
      <dgm:spPr/>
      <dgm:t>
        <a:bodyPr/>
        <a:lstStyle/>
        <a:p>
          <a:endParaRPr lang="en-US">
            <a:solidFill>
              <a:schemeClr val="accent4"/>
            </a:solidFill>
          </a:endParaRPr>
        </a:p>
      </dgm:t>
    </dgm:pt>
    <dgm:pt modelId="{F0438E05-DACB-C741-A5B1-61AB482DBF72}" type="pres">
      <dgm:prSet presAssocID="{6A7957AC-A4C7-A241-A0EE-DA63AB5EB9D8}" presName="linear" presStyleCnt="0">
        <dgm:presLayoutVars>
          <dgm:animLvl val="lvl"/>
          <dgm:resizeHandles val="exact"/>
        </dgm:presLayoutVars>
      </dgm:prSet>
      <dgm:spPr/>
    </dgm:pt>
    <dgm:pt modelId="{441685CD-34D6-FB42-882E-EC0DD8771C17}" type="pres">
      <dgm:prSet presAssocID="{BF208DA8-B1F1-9D4F-8253-327379A1830B}" presName="parentText" presStyleLbl="node1" presStyleIdx="0" presStyleCnt="5">
        <dgm:presLayoutVars>
          <dgm:chMax val="0"/>
          <dgm:bulletEnabled val="1"/>
        </dgm:presLayoutVars>
      </dgm:prSet>
      <dgm:spPr/>
    </dgm:pt>
    <dgm:pt modelId="{C13145C1-34CD-B843-B07E-11A718902109}" type="pres">
      <dgm:prSet presAssocID="{41C0B9DD-FF8D-454C-83CE-6803F86AD956}" presName="spacer" presStyleCnt="0"/>
      <dgm:spPr/>
    </dgm:pt>
    <dgm:pt modelId="{00228768-7CD6-3446-B680-6AEBFDB64CAD}" type="pres">
      <dgm:prSet presAssocID="{44163871-DCE1-1D4D-B913-30A6382E1961}" presName="parentText" presStyleLbl="node1" presStyleIdx="1" presStyleCnt="5">
        <dgm:presLayoutVars>
          <dgm:chMax val="0"/>
          <dgm:bulletEnabled val="1"/>
        </dgm:presLayoutVars>
      </dgm:prSet>
      <dgm:spPr/>
    </dgm:pt>
    <dgm:pt modelId="{D5D7B9C9-0D09-204F-8F5B-A4D14EFBAD8E}" type="pres">
      <dgm:prSet presAssocID="{B9D94E25-0103-7245-9346-CE218B52E70A}" presName="spacer" presStyleCnt="0"/>
      <dgm:spPr/>
    </dgm:pt>
    <dgm:pt modelId="{BEDEE081-3C9A-6A47-A850-595FAF55E9C3}" type="pres">
      <dgm:prSet presAssocID="{9C8EAA6E-EEA1-2346-B9B0-F71CD7C5748B}" presName="parentText" presStyleLbl="node1" presStyleIdx="2" presStyleCnt="5">
        <dgm:presLayoutVars>
          <dgm:chMax val="0"/>
          <dgm:bulletEnabled val="1"/>
        </dgm:presLayoutVars>
      </dgm:prSet>
      <dgm:spPr/>
    </dgm:pt>
    <dgm:pt modelId="{71B734A3-CCBB-944D-B13E-2431785D22C8}" type="pres">
      <dgm:prSet presAssocID="{449A44F3-6082-C848-93A8-DE1E46E3442D}" presName="spacer" presStyleCnt="0"/>
      <dgm:spPr/>
    </dgm:pt>
    <dgm:pt modelId="{08026F22-A52D-534B-B485-F17C6EBDE430}" type="pres">
      <dgm:prSet presAssocID="{2A42D6DC-CD78-EF4F-BA62-BC02A32E9D36}" presName="parentText" presStyleLbl="node1" presStyleIdx="3" presStyleCnt="5">
        <dgm:presLayoutVars>
          <dgm:chMax val="0"/>
          <dgm:bulletEnabled val="1"/>
        </dgm:presLayoutVars>
      </dgm:prSet>
      <dgm:spPr/>
    </dgm:pt>
    <dgm:pt modelId="{325C86AB-DFDD-9F4A-988A-5D70907735ED}" type="pres">
      <dgm:prSet presAssocID="{B81DBEF5-2656-B04A-A5A9-B83A9A6A943A}" presName="spacer" presStyleCnt="0"/>
      <dgm:spPr/>
    </dgm:pt>
    <dgm:pt modelId="{3787DA20-67C9-1D4D-9885-8622F26EE722}" type="pres">
      <dgm:prSet presAssocID="{25C8AF23-3ED8-AB46-BFE1-527F355D6A58}" presName="parentText" presStyleLbl="node1" presStyleIdx="4" presStyleCnt="5">
        <dgm:presLayoutVars>
          <dgm:chMax val="0"/>
          <dgm:bulletEnabled val="1"/>
        </dgm:presLayoutVars>
      </dgm:prSet>
      <dgm:spPr/>
    </dgm:pt>
  </dgm:ptLst>
  <dgm:cxnLst>
    <dgm:cxn modelId="{EDAA2901-CC55-3E45-85FF-BCA3D0AAC6AA}" type="presOf" srcId="{44163871-DCE1-1D4D-B913-30A6382E1961}" destId="{00228768-7CD6-3446-B680-6AEBFDB64CAD}" srcOrd="0" destOrd="0" presId="urn:microsoft.com/office/officeart/2005/8/layout/vList2"/>
    <dgm:cxn modelId="{C0219913-3C41-2B4F-BC0A-71F181924476}" srcId="{6A7957AC-A4C7-A241-A0EE-DA63AB5EB9D8}" destId="{2A42D6DC-CD78-EF4F-BA62-BC02A32E9D36}" srcOrd="3" destOrd="0" parTransId="{000F3FEE-E612-484B-9755-0D7E162DD72F}" sibTransId="{B81DBEF5-2656-B04A-A5A9-B83A9A6A943A}"/>
    <dgm:cxn modelId="{32A87D14-1383-8F46-A110-58BAF7C8E54F}" type="presOf" srcId="{6A7957AC-A4C7-A241-A0EE-DA63AB5EB9D8}" destId="{F0438E05-DACB-C741-A5B1-61AB482DBF72}" srcOrd="0" destOrd="0" presId="urn:microsoft.com/office/officeart/2005/8/layout/vList2"/>
    <dgm:cxn modelId="{9C6CA252-544D-8847-B3C6-A206154D2CF8}" type="presOf" srcId="{BF208DA8-B1F1-9D4F-8253-327379A1830B}" destId="{441685CD-34D6-FB42-882E-EC0DD8771C17}" srcOrd="0" destOrd="0" presId="urn:microsoft.com/office/officeart/2005/8/layout/vList2"/>
    <dgm:cxn modelId="{28E26763-8335-5A42-B3E2-EF427447F463}" srcId="{6A7957AC-A4C7-A241-A0EE-DA63AB5EB9D8}" destId="{25C8AF23-3ED8-AB46-BFE1-527F355D6A58}" srcOrd="4" destOrd="0" parTransId="{028AD731-4827-7C41-AE7B-204BE2940F35}" sibTransId="{324A686D-9965-9D45-8CBB-0233F224CAEE}"/>
    <dgm:cxn modelId="{AC86B669-148D-9C4A-B441-406B3B6B676B}" type="presOf" srcId="{9C8EAA6E-EEA1-2346-B9B0-F71CD7C5748B}" destId="{BEDEE081-3C9A-6A47-A850-595FAF55E9C3}" srcOrd="0" destOrd="0" presId="urn:microsoft.com/office/officeart/2005/8/layout/vList2"/>
    <dgm:cxn modelId="{58BA616A-674B-0247-839C-1E99AF1C501D}" srcId="{6A7957AC-A4C7-A241-A0EE-DA63AB5EB9D8}" destId="{9C8EAA6E-EEA1-2346-B9B0-F71CD7C5748B}" srcOrd="2" destOrd="0" parTransId="{CFAA3553-5BB9-A14E-8146-FAEBE7313D23}" sibTransId="{449A44F3-6082-C848-93A8-DE1E46E3442D}"/>
    <dgm:cxn modelId="{D8AA9797-E02C-8C4A-80E3-21AE7A3AA9F9}" srcId="{6A7957AC-A4C7-A241-A0EE-DA63AB5EB9D8}" destId="{BF208DA8-B1F1-9D4F-8253-327379A1830B}" srcOrd="0" destOrd="0" parTransId="{CE5680F0-498E-7340-A5EF-7A5F247F964D}" sibTransId="{41C0B9DD-FF8D-454C-83CE-6803F86AD956}"/>
    <dgm:cxn modelId="{C85501D1-217D-1842-97D3-7008C8BB6D7D}" srcId="{6A7957AC-A4C7-A241-A0EE-DA63AB5EB9D8}" destId="{44163871-DCE1-1D4D-B913-30A6382E1961}" srcOrd="1" destOrd="0" parTransId="{02D46A59-103D-0443-85D6-89ECD5D6C8E9}" sibTransId="{B9D94E25-0103-7245-9346-CE218B52E70A}"/>
    <dgm:cxn modelId="{9521A4DE-4538-B148-A19A-93B5DFB4F860}" type="presOf" srcId="{25C8AF23-3ED8-AB46-BFE1-527F355D6A58}" destId="{3787DA20-67C9-1D4D-9885-8622F26EE722}" srcOrd="0" destOrd="0" presId="urn:microsoft.com/office/officeart/2005/8/layout/vList2"/>
    <dgm:cxn modelId="{E9C12CF0-D662-1A47-BCC9-D3BB351069A2}" type="presOf" srcId="{2A42D6DC-CD78-EF4F-BA62-BC02A32E9D36}" destId="{08026F22-A52D-534B-B485-F17C6EBDE430}" srcOrd="0" destOrd="0" presId="urn:microsoft.com/office/officeart/2005/8/layout/vList2"/>
    <dgm:cxn modelId="{EFC3511A-AF61-4046-8230-A12FD504B365}" type="presParOf" srcId="{F0438E05-DACB-C741-A5B1-61AB482DBF72}" destId="{441685CD-34D6-FB42-882E-EC0DD8771C17}" srcOrd="0" destOrd="0" presId="urn:microsoft.com/office/officeart/2005/8/layout/vList2"/>
    <dgm:cxn modelId="{A2105EDE-11C1-3844-900E-339BA5745C37}" type="presParOf" srcId="{F0438E05-DACB-C741-A5B1-61AB482DBF72}" destId="{C13145C1-34CD-B843-B07E-11A718902109}" srcOrd="1" destOrd="0" presId="urn:microsoft.com/office/officeart/2005/8/layout/vList2"/>
    <dgm:cxn modelId="{4F9D80DD-7D56-2745-A168-C6697DDDA507}" type="presParOf" srcId="{F0438E05-DACB-C741-A5B1-61AB482DBF72}" destId="{00228768-7CD6-3446-B680-6AEBFDB64CAD}" srcOrd="2" destOrd="0" presId="urn:microsoft.com/office/officeart/2005/8/layout/vList2"/>
    <dgm:cxn modelId="{2912A729-599A-6847-82DC-0941D59D4CE9}" type="presParOf" srcId="{F0438E05-DACB-C741-A5B1-61AB482DBF72}" destId="{D5D7B9C9-0D09-204F-8F5B-A4D14EFBAD8E}" srcOrd="3" destOrd="0" presId="urn:microsoft.com/office/officeart/2005/8/layout/vList2"/>
    <dgm:cxn modelId="{185227FD-E2C8-0B46-8788-8F32095E7985}" type="presParOf" srcId="{F0438E05-DACB-C741-A5B1-61AB482DBF72}" destId="{BEDEE081-3C9A-6A47-A850-595FAF55E9C3}" srcOrd="4" destOrd="0" presId="urn:microsoft.com/office/officeart/2005/8/layout/vList2"/>
    <dgm:cxn modelId="{83D596F8-6182-1849-B122-4201EB923A99}" type="presParOf" srcId="{F0438E05-DACB-C741-A5B1-61AB482DBF72}" destId="{71B734A3-CCBB-944D-B13E-2431785D22C8}" srcOrd="5" destOrd="0" presId="urn:microsoft.com/office/officeart/2005/8/layout/vList2"/>
    <dgm:cxn modelId="{05B8BB3B-2CAC-3A4C-890E-3B33D391E4D7}" type="presParOf" srcId="{F0438E05-DACB-C741-A5B1-61AB482DBF72}" destId="{08026F22-A52D-534B-B485-F17C6EBDE430}" srcOrd="6" destOrd="0" presId="urn:microsoft.com/office/officeart/2005/8/layout/vList2"/>
    <dgm:cxn modelId="{79F32CFD-50FE-B648-BD46-3A76808070D2}" type="presParOf" srcId="{F0438E05-DACB-C741-A5B1-61AB482DBF72}" destId="{325C86AB-DFDD-9F4A-988A-5D70907735ED}" srcOrd="7" destOrd="0" presId="urn:microsoft.com/office/officeart/2005/8/layout/vList2"/>
    <dgm:cxn modelId="{BC747174-F266-8E47-8E3C-DFC594321D79}" type="presParOf" srcId="{F0438E05-DACB-C741-A5B1-61AB482DBF72}" destId="{3787DA20-67C9-1D4D-9885-8622F26EE72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29153E-2B91-2D4D-92DA-43E7336AA81F}"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3E8B0CA6-1368-CE4C-ACF0-5226D2C681A4}">
      <dgm:prSet phldrT="[Text]"/>
      <dgm:spPr>
        <a:solidFill>
          <a:srgbClr val="FA75A6"/>
        </a:solidFill>
        <a:ln w="41275">
          <a:solidFill>
            <a:schemeClr val="accent3"/>
          </a:solidFill>
        </a:ln>
      </dgm:spPr>
      <dgm:t>
        <a:bodyPr lIns="365760"/>
        <a:lstStyle/>
        <a:p>
          <a:r>
            <a:rPr lang="en-US" b="1" dirty="0"/>
            <a:t>User identifies parametric inputs, to define components on a chip. </a:t>
          </a:r>
        </a:p>
      </dgm:t>
    </dgm:pt>
    <dgm:pt modelId="{24C7E74D-0805-5F4E-BD51-A32A9939F919}" type="parTrans" cxnId="{2F1187EC-34AC-7E4D-A789-83E43CB406FA}">
      <dgm:prSet/>
      <dgm:spPr/>
      <dgm:t>
        <a:bodyPr/>
        <a:lstStyle/>
        <a:p>
          <a:endParaRPr lang="en-US"/>
        </a:p>
      </dgm:t>
    </dgm:pt>
    <dgm:pt modelId="{EB71532C-E392-F443-A95F-81E46F033A63}" type="sibTrans" cxnId="{2F1187EC-34AC-7E4D-A789-83E43CB406FA}">
      <dgm:prSet/>
      <dgm:spPr/>
      <dgm:t>
        <a:bodyPr/>
        <a:lstStyle/>
        <a:p>
          <a:endParaRPr lang="en-US"/>
        </a:p>
      </dgm:t>
    </dgm:pt>
    <dgm:pt modelId="{F8551F9B-4680-0F49-953C-7C81A674FA88}">
      <dgm:prSet phldrT="[Text]"/>
      <dgm:spPr>
        <a:solidFill>
          <a:srgbClr val="FA75A6"/>
        </a:solidFill>
        <a:ln w="41275">
          <a:solidFill>
            <a:schemeClr val="accent3"/>
          </a:solidFill>
        </a:ln>
      </dgm:spPr>
      <dgm:t>
        <a:bodyPr lIns="365760"/>
        <a:lstStyle/>
        <a:p>
          <a:r>
            <a:rPr lang="en-US" dirty="0"/>
            <a:t>Extensive library of components exists</a:t>
          </a:r>
        </a:p>
      </dgm:t>
    </dgm:pt>
    <dgm:pt modelId="{F8236780-935B-A74F-9076-C77E0DF411D6}" type="parTrans" cxnId="{1000FC42-8B6C-A043-B4A5-5E4884F13D49}">
      <dgm:prSet/>
      <dgm:spPr/>
      <dgm:t>
        <a:bodyPr/>
        <a:lstStyle/>
        <a:p>
          <a:endParaRPr lang="en-US"/>
        </a:p>
      </dgm:t>
    </dgm:pt>
    <dgm:pt modelId="{D2E4A992-C192-AB44-AE22-4923D1E9E8CA}" type="sibTrans" cxnId="{1000FC42-8B6C-A043-B4A5-5E4884F13D49}">
      <dgm:prSet/>
      <dgm:spPr/>
      <dgm:t>
        <a:bodyPr/>
        <a:lstStyle/>
        <a:p>
          <a:endParaRPr lang="en-US"/>
        </a:p>
      </dgm:t>
    </dgm:pt>
    <dgm:pt modelId="{3DC82B1A-3842-4743-91FB-624BA81C69B7}">
      <dgm:prSet/>
      <dgm:spPr>
        <a:solidFill>
          <a:srgbClr val="20D5D2">
            <a:alpha val="90000"/>
          </a:srgbClr>
        </a:solidFill>
      </dgm:spPr>
      <dgm:t>
        <a:bodyPr lIns="365760"/>
        <a:lstStyle/>
        <a:p>
          <a:r>
            <a:rPr lang="en-US" b="1" dirty="0"/>
            <a:t>Qiskit-Metal exports to GDS format</a:t>
          </a:r>
        </a:p>
      </dgm:t>
    </dgm:pt>
    <dgm:pt modelId="{457CE3B5-03A6-B44F-B975-2F526127A897}" type="parTrans" cxnId="{A54BF93C-2400-3D4D-B328-1F87A9369D5F}">
      <dgm:prSet/>
      <dgm:spPr/>
      <dgm:t>
        <a:bodyPr/>
        <a:lstStyle/>
        <a:p>
          <a:endParaRPr lang="en-US"/>
        </a:p>
      </dgm:t>
    </dgm:pt>
    <dgm:pt modelId="{0A00DFBA-CCA3-4A4A-BD2B-F12C647FD4BB}" type="sibTrans" cxnId="{A54BF93C-2400-3D4D-B328-1F87A9369D5F}">
      <dgm:prSet/>
      <dgm:spPr/>
      <dgm:t>
        <a:bodyPr/>
        <a:lstStyle/>
        <a:p>
          <a:endParaRPr lang="en-US"/>
        </a:p>
      </dgm:t>
    </dgm:pt>
    <dgm:pt modelId="{07189A03-EBA3-894C-860F-683493AF250B}">
      <dgm:prSet/>
      <dgm:spPr>
        <a:solidFill>
          <a:srgbClr val="20D5D2">
            <a:alpha val="90000"/>
          </a:srgbClr>
        </a:solidFill>
      </dgm:spPr>
      <dgm:t>
        <a:bodyPr lIns="365760"/>
        <a:lstStyle/>
        <a:p>
          <a:r>
            <a:rPr lang="en-US" dirty="0"/>
            <a:t> for chip fabrication</a:t>
          </a:r>
        </a:p>
      </dgm:t>
    </dgm:pt>
    <dgm:pt modelId="{A1CF4CCF-8A60-FF4D-ACD4-9BAEFE70078C}" type="parTrans" cxnId="{14668D70-EEDE-5246-AB01-A4ACB99145E0}">
      <dgm:prSet/>
      <dgm:spPr/>
      <dgm:t>
        <a:bodyPr/>
        <a:lstStyle/>
        <a:p>
          <a:endParaRPr lang="en-US"/>
        </a:p>
      </dgm:t>
    </dgm:pt>
    <dgm:pt modelId="{E869F204-210B-1D47-9D7D-6812FB3A4529}" type="sibTrans" cxnId="{14668D70-EEDE-5246-AB01-A4ACB99145E0}">
      <dgm:prSet/>
      <dgm:spPr/>
      <dgm:t>
        <a:bodyPr/>
        <a:lstStyle/>
        <a:p>
          <a:endParaRPr lang="en-US"/>
        </a:p>
      </dgm:t>
    </dgm:pt>
    <dgm:pt modelId="{E04B7677-4B11-8A4E-A3E8-BD0C4595FCD8}">
      <dgm:prSet phldrT="[Text]"/>
      <dgm:spPr>
        <a:solidFill>
          <a:srgbClr val="6EA6FF"/>
        </a:solidFill>
      </dgm:spPr>
      <dgm:t>
        <a:bodyPr/>
        <a:lstStyle/>
        <a:p>
          <a:r>
            <a:rPr lang="en-US" dirty="0"/>
            <a:t>Reduce time for development cycle.</a:t>
          </a:r>
        </a:p>
      </dgm:t>
    </dgm:pt>
    <dgm:pt modelId="{EC13AEB6-30B6-EF47-BF2D-268D60808939}" type="parTrans" cxnId="{55101688-9F91-9B43-97A4-696C1D46A205}">
      <dgm:prSet/>
      <dgm:spPr/>
      <dgm:t>
        <a:bodyPr/>
        <a:lstStyle/>
        <a:p>
          <a:endParaRPr lang="en-US"/>
        </a:p>
      </dgm:t>
    </dgm:pt>
    <dgm:pt modelId="{3DA2B7EC-1307-2C41-895B-C9E4894F7FAA}" type="sibTrans" cxnId="{55101688-9F91-9B43-97A4-696C1D46A205}">
      <dgm:prSet/>
      <dgm:spPr/>
      <dgm:t>
        <a:bodyPr/>
        <a:lstStyle/>
        <a:p>
          <a:endParaRPr lang="en-US"/>
        </a:p>
      </dgm:t>
    </dgm:pt>
    <dgm:pt modelId="{8A4967DE-7F71-4546-BC7A-5A7589397CAE}">
      <dgm:prSet phldrT="[Text]"/>
      <dgm:spPr>
        <a:solidFill>
          <a:srgbClr val="FA75A6"/>
        </a:solidFill>
        <a:ln w="41275">
          <a:solidFill>
            <a:schemeClr val="accent3"/>
          </a:solidFill>
        </a:ln>
      </dgm:spPr>
      <dgm:t>
        <a:bodyPr lIns="365760"/>
        <a:lstStyle/>
        <a:p>
          <a:r>
            <a:rPr lang="en-US" dirty="0"/>
            <a:t>Easy to create customized components </a:t>
          </a:r>
        </a:p>
      </dgm:t>
    </dgm:pt>
    <dgm:pt modelId="{1D8A8907-147E-0B4E-A16B-61975413302A}" type="sibTrans" cxnId="{0F7A53C9-76D1-D840-A41A-0A4BF0D95905}">
      <dgm:prSet/>
      <dgm:spPr/>
      <dgm:t>
        <a:bodyPr/>
        <a:lstStyle/>
        <a:p>
          <a:endParaRPr lang="en-US"/>
        </a:p>
      </dgm:t>
    </dgm:pt>
    <dgm:pt modelId="{ECD900F1-A2FD-4440-B3EA-A859EBBF358C}" type="parTrans" cxnId="{0F7A53C9-76D1-D840-A41A-0A4BF0D95905}">
      <dgm:prSet/>
      <dgm:spPr/>
      <dgm:t>
        <a:bodyPr/>
        <a:lstStyle/>
        <a:p>
          <a:endParaRPr lang="en-US"/>
        </a:p>
      </dgm:t>
    </dgm:pt>
    <dgm:pt modelId="{7A87913B-8863-724F-AC4D-C680D2794B59}">
      <dgm:prSet phldrT="[Text]"/>
      <dgm:spPr>
        <a:solidFill>
          <a:srgbClr val="D0B0FF">
            <a:alpha val="90000"/>
          </a:srgbClr>
        </a:solidFill>
      </dgm:spPr>
      <dgm:t>
        <a:bodyPr lIns="365760"/>
        <a:lstStyle/>
        <a:p>
          <a:r>
            <a:rPr lang="en-US" b="1" dirty="0"/>
            <a:t>Qiskit-Metal integrates your custom-component design with: </a:t>
          </a:r>
        </a:p>
      </dgm:t>
    </dgm:pt>
    <dgm:pt modelId="{4945FFD4-6697-D84B-9908-3EA09CC51AC9}" type="sibTrans" cxnId="{AAB1120C-5BDE-AE49-A310-DFBC41B2CE9E}">
      <dgm:prSet/>
      <dgm:spPr/>
      <dgm:t>
        <a:bodyPr/>
        <a:lstStyle/>
        <a:p>
          <a:endParaRPr lang="en-US"/>
        </a:p>
      </dgm:t>
    </dgm:pt>
    <dgm:pt modelId="{082E38B5-1D4B-BD44-8A95-DF4671269868}" type="parTrans" cxnId="{AAB1120C-5BDE-AE49-A310-DFBC41B2CE9E}">
      <dgm:prSet/>
      <dgm:spPr/>
      <dgm:t>
        <a:bodyPr/>
        <a:lstStyle/>
        <a:p>
          <a:endParaRPr lang="en-US"/>
        </a:p>
      </dgm:t>
    </dgm:pt>
    <dgm:pt modelId="{1FE7D576-99B2-F343-8D95-25AAE7840429}">
      <dgm:prSet phldrT="[Text]"/>
      <dgm:spPr>
        <a:solidFill>
          <a:srgbClr val="D0B0FF">
            <a:alpha val="90000"/>
          </a:srgbClr>
        </a:solidFill>
      </dgm:spPr>
      <dgm:t>
        <a:bodyPr lIns="365760"/>
        <a:lstStyle/>
        <a:p>
          <a:r>
            <a:rPr lang="en-US" dirty="0"/>
            <a:t>Conventional Simulation</a:t>
          </a:r>
        </a:p>
      </dgm:t>
    </dgm:pt>
    <dgm:pt modelId="{3C101AF5-A8AF-8F4E-A597-84CC46F384C4}" type="sibTrans" cxnId="{D4648E57-BDD4-744D-B57D-B5C94C05079C}">
      <dgm:prSet/>
      <dgm:spPr/>
      <dgm:t>
        <a:bodyPr/>
        <a:lstStyle/>
        <a:p>
          <a:endParaRPr lang="en-US"/>
        </a:p>
      </dgm:t>
    </dgm:pt>
    <dgm:pt modelId="{23D1FBF6-AD55-8F4A-81FC-6FC5E276135F}" type="parTrans" cxnId="{D4648E57-BDD4-744D-B57D-B5C94C05079C}">
      <dgm:prSet/>
      <dgm:spPr/>
      <dgm:t>
        <a:bodyPr/>
        <a:lstStyle/>
        <a:p>
          <a:endParaRPr lang="en-US"/>
        </a:p>
      </dgm:t>
    </dgm:pt>
    <dgm:pt modelId="{CB41892C-651C-8A40-9F4C-7E0A336ACCA2}">
      <dgm:prSet phldrT="[Text]"/>
      <dgm:spPr>
        <a:solidFill>
          <a:srgbClr val="D0B0FF">
            <a:alpha val="90000"/>
          </a:srgbClr>
        </a:solidFill>
      </dgm:spPr>
      <dgm:t>
        <a:bodyPr lIns="365760"/>
        <a:lstStyle/>
        <a:p>
          <a:r>
            <a:rPr lang="en-US" dirty="0"/>
            <a:t>Quantum Analysis</a:t>
          </a:r>
        </a:p>
      </dgm:t>
    </dgm:pt>
    <dgm:pt modelId="{1ECEEC1E-E635-FC44-BBB3-0C66A1416FEC}" type="sibTrans" cxnId="{ADB2795D-28FD-F248-8F6F-7867DFBB3587}">
      <dgm:prSet/>
      <dgm:spPr/>
      <dgm:t>
        <a:bodyPr/>
        <a:lstStyle/>
        <a:p>
          <a:endParaRPr lang="en-US"/>
        </a:p>
      </dgm:t>
    </dgm:pt>
    <dgm:pt modelId="{D703B4D5-68D9-3A49-BAB3-ADD459BC4C7C}" type="parTrans" cxnId="{ADB2795D-28FD-F248-8F6F-7867DFBB3587}">
      <dgm:prSet/>
      <dgm:spPr/>
      <dgm:t>
        <a:bodyPr/>
        <a:lstStyle/>
        <a:p>
          <a:endParaRPr lang="en-US"/>
        </a:p>
      </dgm:t>
    </dgm:pt>
    <dgm:pt modelId="{2CA26F8B-FEB2-8C44-9768-0604803047D9}">
      <dgm:prSet phldrT="[Text]"/>
      <dgm:spPr>
        <a:solidFill>
          <a:srgbClr val="D0B0FF">
            <a:alpha val="90000"/>
          </a:srgbClr>
        </a:solidFill>
      </dgm:spPr>
      <dgm:t>
        <a:bodyPr lIns="365760"/>
        <a:lstStyle/>
        <a:p>
          <a:r>
            <a:rPr lang="en-US" dirty="0"/>
            <a:t>Generation of reports</a:t>
          </a:r>
        </a:p>
      </dgm:t>
    </dgm:pt>
    <dgm:pt modelId="{34481E88-757B-4E4F-85BF-96A8CAE97F33}" type="sibTrans" cxnId="{F42AE0B0-97D9-894A-BD8D-39EB52096947}">
      <dgm:prSet/>
      <dgm:spPr/>
      <dgm:t>
        <a:bodyPr/>
        <a:lstStyle/>
        <a:p>
          <a:endParaRPr lang="en-US"/>
        </a:p>
      </dgm:t>
    </dgm:pt>
    <dgm:pt modelId="{752D4255-B202-BF44-AC41-07B7F4F58624}" type="parTrans" cxnId="{F42AE0B0-97D9-894A-BD8D-39EB52096947}">
      <dgm:prSet/>
      <dgm:spPr/>
      <dgm:t>
        <a:bodyPr/>
        <a:lstStyle/>
        <a:p>
          <a:endParaRPr lang="en-US"/>
        </a:p>
      </dgm:t>
    </dgm:pt>
    <dgm:pt modelId="{B53DF04B-CD42-834F-A9B5-BB624F845C9B}" type="pres">
      <dgm:prSet presAssocID="{0429153E-2B91-2D4D-92DA-43E7336AA81F}" presName="diagram" presStyleCnt="0">
        <dgm:presLayoutVars>
          <dgm:chPref val="1"/>
          <dgm:dir/>
          <dgm:animOne val="branch"/>
          <dgm:animLvl val="lvl"/>
          <dgm:resizeHandles/>
        </dgm:presLayoutVars>
      </dgm:prSet>
      <dgm:spPr/>
    </dgm:pt>
    <dgm:pt modelId="{AE2CAC3B-23D4-F94C-949C-F361322EC95B}" type="pres">
      <dgm:prSet presAssocID="{E04B7677-4B11-8A4E-A3E8-BD0C4595FCD8}" presName="root" presStyleCnt="0"/>
      <dgm:spPr/>
    </dgm:pt>
    <dgm:pt modelId="{C37B6096-C1A4-0B42-94FA-A9767933E553}" type="pres">
      <dgm:prSet presAssocID="{E04B7677-4B11-8A4E-A3E8-BD0C4595FCD8}" presName="rootComposite" presStyleCnt="0"/>
      <dgm:spPr/>
    </dgm:pt>
    <dgm:pt modelId="{712CDBF8-F09C-A247-84B5-5BCAABFEF0BF}" type="pres">
      <dgm:prSet presAssocID="{E04B7677-4B11-8A4E-A3E8-BD0C4595FCD8}" presName="rootText" presStyleLbl="node1" presStyleIdx="0" presStyleCnt="1" custScaleX="360324" custLinFactNeighborX="10072" custLinFactNeighborY="1719"/>
      <dgm:spPr/>
    </dgm:pt>
    <dgm:pt modelId="{C02855C7-2B10-B24F-A8F3-58116B7FCC19}" type="pres">
      <dgm:prSet presAssocID="{E04B7677-4B11-8A4E-A3E8-BD0C4595FCD8}" presName="rootConnector" presStyleLbl="node1" presStyleIdx="0" presStyleCnt="1"/>
      <dgm:spPr/>
    </dgm:pt>
    <dgm:pt modelId="{5F92739F-EC78-CB42-9FD7-F2BD524FA91D}" type="pres">
      <dgm:prSet presAssocID="{E04B7677-4B11-8A4E-A3E8-BD0C4595FCD8}" presName="childShape" presStyleCnt="0"/>
      <dgm:spPr/>
    </dgm:pt>
    <dgm:pt modelId="{0552D238-AA39-C848-9937-C37A8C58E795}" type="pres">
      <dgm:prSet presAssocID="{24C7E74D-0805-5F4E-BD51-A32A9939F919}" presName="Name13" presStyleLbl="parChTrans1D2" presStyleIdx="0" presStyleCnt="3"/>
      <dgm:spPr/>
    </dgm:pt>
    <dgm:pt modelId="{5F3E7A70-C93C-6849-A65F-2CB51C0BA116}" type="pres">
      <dgm:prSet presAssocID="{3E8B0CA6-1368-CE4C-ACF0-5226D2C681A4}" presName="childText" presStyleLbl="bgAcc1" presStyleIdx="0" presStyleCnt="3" custScaleX="465117" custScaleY="112786" custLinFactNeighborX="-13735" custLinFactNeighborY="9054">
        <dgm:presLayoutVars>
          <dgm:bulletEnabled val="1"/>
        </dgm:presLayoutVars>
      </dgm:prSet>
      <dgm:spPr/>
    </dgm:pt>
    <dgm:pt modelId="{EDAF1AE9-B192-5D4E-8F4C-7C8821E91DF1}" type="pres">
      <dgm:prSet presAssocID="{082E38B5-1D4B-BD44-8A95-DF4671269868}" presName="Name13" presStyleLbl="parChTrans1D2" presStyleIdx="1" presStyleCnt="3"/>
      <dgm:spPr/>
    </dgm:pt>
    <dgm:pt modelId="{17FE7191-1B55-9742-8306-E04EF8C63BA9}" type="pres">
      <dgm:prSet presAssocID="{7A87913B-8863-724F-AC4D-C680D2794B59}" presName="childText" presStyleLbl="bgAcc1" presStyleIdx="1" presStyleCnt="3" custScaleX="465118" custLinFactNeighborX="-13735" custLinFactNeighborY="-6181">
        <dgm:presLayoutVars>
          <dgm:bulletEnabled val="1"/>
        </dgm:presLayoutVars>
      </dgm:prSet>
      <dgm:spPr/>
    </dgm:pt>
    <dgm:pt modelId="{50554F64-2CD0-214E-A2B6-90099A9B3360}" type="pres">
      <dgm:prSet presAssocID="{457CE3B5-03A6-B44F-B975-2F526127A897}" presName="Name13" presStyleLbl="parChTrans1D2" presStyleIdx="2" presStyleCnt="3"/>
      <dgm:spPr/>
    </dgm:pt>
    <dgm:pt modelId="{4261713A-79A1-3045-8266-FD3851ABDB22}" type="pres">
      <dgm:prSet presAssocID="{3DC82B1A-3842-4743-91FB-624BA81C69B7}" presName="childText" presStyleLbl="bgAcc1" presStyleIdx="2" presStyleCnt="3" custScaleX="465118" custLinFactNeighborX="-13735" custLinFactNeighborY="-12096">
        <dgm:presLayoutVars>
          <dgm:bulletEnabled val="1"/>
        </dgm:presLayoutVars>
      </dgm:prSet>
      <dgm:spPr/>
    </dgm:pt>
  </dgm:ptLst>
  <dgm:cxnLst>
    <dgm:cxn modelId="{AAB1120C-5BDE-AE49-A310-DFBC41B2CE9E}" srcId="{E04B7677-4B11-8A4E-A3E8-BD0C4595FCD8}" destId="{7A87913B-8863-724F-AC4D-C680D2794B59}" srcOrd="1" destOrd="0" parTransId="{082E38B5-1D4B-BD44-8A95-DF4671269868}" sibTransId="{4945FFD4-6697-D84B-9908-3EA09CC51AC9}"/>
    <dgm:cxn modelId="{BBB5570D-36E1-E144-A370-6E99EAE53BA7}" type="presOf" srcId="{24C7E74D-0805-5F4E-BD51-A32A9939F919}" destId="{0552D238-AA39-C848-9937-C37A8C58E795}" srcOrd="0" destOrd="0" presId="urn:microsoft.com/office/officeart/2005/8/layout/hierarchy3"/>
    <dgm:cxn modelId="{55BC0818-D648-1347-992A-1794BE957BBD}" type="presOf" srcId="{1FE7D576-99B2-F343-8D95-25AAE7840429}" destId="{17FE7191-1B55-9742-8306-E04EF8C63BA9}" srcOrd="0" destOrd="1" presId="urn:microsoft.com/office/officeart/2005/8/layout/hierarchy3"/>
    <dgm:cxn modelId="{348E8B24-7C2B-614B-A244-58AF5020479D}" type="presOf" srcId="{3E8B0CA6-1368-CE4C-ACF0-5226D2C681A4}" destId="{5F3E7A70-C93C-6849-A65F-2CB51C0BA116}" srcOrd="0" destOrd="0" presId="urn:microsoft.com/office/officeart/2005/8/layout/hierarchy3"/>
    <dgm:cxn modelId="{2F54A429-C294-8C46-B185-7CBD4F11388B}" type="presOf" srcId="{CB41892C-651C-8A40-9F4C-7E0A336ACCA2}" destId="{17FE7191-1B55-9742-8306-E04EF8C63BA9}" srcOrd="0" destOrd="2" presId="urn:microsoft.com/office/officeart/2005/8/layout/hierarchy3"/>
    <dgm:cxn modelId="{F7018832-7CF4-B940-8A15-B0CECA2B90F8}" type="presOf" srcId="{3DC82B1A-3842-4743-91FB-624BA81C69B7}" destId="{4261713A-79A1-3045-8266-FD3851ABDB22}" srcOrd="0" destOrd="0" presId="urn:microsoft.com/office/officeart/2005/8/layout/hierarchy3"/>
    <dgm:cxn modelId="{5D02133A-B820-4641-848B-7C64E2CBC154}" type="presOf" srcId="{7A87913B-8863-724F-AC4D-C680D2794B59}" destId="{17FE7191-1B55-9742-8306-E04EF8C63BA9}" srcOrd="0" destOrd="0" presId="urn:microsoft.com/office/officeart/2005/8/layout/hierarchy3"/>
    <dgm:cxn modelId="{A54BF93C-2400-3D4D-B328-1F87A9369D5F}" srcId="{E04B7677-4B11-8A4E-A3E8-BD0C4595FCD8}" destId="{3DC82B1A-3842-4743-91FB-624BA81C69B7}" srcOrd="2" destOrd="0" parTransId="{457CE3B5-03A6-B44F-B975-2F526127A897}" sibTransId="{0A00DFBA-CCA3-4A4A-BD2B-F12C647FD4BB}"/>
    <dgm:cxn modelId="{1000FC42-8B6C-A043-B4A5-5E4884F13D49}" srcId="{3E8B0CA6-1368-CE4C-ACF0-5226D2C681A4}" destId="{F8551F9B-4680-0F49-953C-7C81A674FA88}" srcOrd="0" destOrd="0" parTransId="{F8236780-935B-A74F-9076-C77E0DF411D6}" sibTransId="{D2E4A992-C192-AB44-AE22-4923D1E9E8CA}"/>
    <dgm:cxn modelId="{8E93A847-0B8E-244C-8B38-F073B922CFA6}" type="presOf" srcId="{8A4967DE-7F71-4546-BC7A-5A7589397CAE}" destId="{5F3E7A70-C93C-6849-A65F-2CB51C0BA116}" srcOrd="0" destOrd="2" presId="urn:microsoft.com/office/officeart/2005/8/layout/hierarchy3"/>
    <dgm:cxn modelId="{D4648E57-BDD4-744D-B57D-B5C94C05079C}" srcId="{7A87913B-8863-724F-AC4D-C680D2794B59}" destId="{1FE7D576-99B2-F343-8D95-25AAE7840429}" srcOrd="0" destOrd="0" parTransId="{23D1FBF6-AD55-8F4A-81FC-6FC5E276135F}" sibTransId="{3C101AF5-A8AF-8F4E-A597-84CC46F384C4}"/>
    <dgm:cxn modelId="{ADB2795D-28FD-F248-8F6F-7867DFBB3587}" srcId="{7A87913B-8863-724F-AC4D-C680D2794B59}" destId="{CB41892C-651C-8A40-9F4C-7E0A336ACCA2}" srcOrd="1" destOrd="0" parTransId="{D703B4D5-68D9-3A49-BAB3-ADD459BC4C7C}" sibTransId="{1ECEEC1E-E635-FC44-BBB3-0C66A1416FEC}"/>
    <dgm:cxn modelId="{381E3361-7FF9-FC40-B405-1A0D191313EC}" type="presOf" srcId="{07189A03-EBA3-894C-860F-683493AF250B}" destId="{4261713A-79A1-3045-8266-FD3851ABDB22}" srcOrd="0" destOrd="1" presId="urn:microsoft.com/office/officeart/2005/8/layout/hierarchy3"/>
    <dgm:cxn modelId="{14668D70-EEDE-5246-AB01-A4ACB99145E0}" srcId="{3DC82B1A-3842-4743-91FB-624BA81C69B7}" destId="{07189A03-EBA3-894C-860F-683493AF250B}" srcOrd="0" destOrd="0" parTransId="{A1CF4CCF-8A60-FF4D-ACD4-9BAEFE70078C}" sibTransId="{E869F204-210B-1D47-9D7D-6812FB3A4529}"/>
    <dgm:cxn modelId="{1868FC76-2C5E-AE48-986B-1EAB69B41334}" type="presOf" srcId="{E04B7677-4B11-8A4E-A3E8-BD0C4595FCD8}" destId="{712CDBF8-F09C-A247-84B5-5BCAABFEF0BF}" srcOrd="0" destOrd="0" presId="urn:microsoft.com/office/officeart/2005/8/layout/hierarchy3"/>
    <dgm:cxn modelId="{778DD687-9473-1741-A32B-52ACC536BF21}" type="presOf" srcId="{E04B7677-4B11-8A4E-A3E8-BD0C4595FCD8}" destId="{C02855C7-2B10-B24F-A8F3-58116B7FCC19}" srcOrd="1" destOrd="0" presId="urn:microsoft.com/office/officeart/2005/8/layout/hierarchy3"/>
    <dgm:cxn modelId="{55101688-9F91-9B43-97A4-696C1D46A205}" srcId="{0429153E-2B91-2D4D-92DA-43E7336AA81F}" destId="{E04B7677-4B11-8A4E-A3E8-BD0C4595FCD8}" srcOrd="0" destOrd="0" parTransId="{EC13AEB6-30B6-EF47-BF2D-268D60808939}" sibTransId="{3DA2B7EC-1307-2C41-895B-C9E4894F7FAA}"/>
    <dgm:cxn modelId="{A6B01397-90E7-2A40-8326-1B4A825C9E51}" type="presOf" srcId="{082E38B5-1D4B-BD44-8A95-DF4671269868}" destId="{EDAF1AE9-B192-5D4E-8F4C-7C8821E91DF1}" srcOrd="0" destOrd="0" presId="urn:microsoft.com/office/officeart/2005/8/layout/hierarchy3"/>
    <dgm:cxn modelId="{F42AE0B0-97D9-894A-BD8D-39EB52096947}" srcId="{7A87913B-8863-724F-AC4D-C680D2794B59}" destId="{2CA26F8B-FEB2-8C44-9768-0604803047D9}" srcOrd="2" destOrd="0" parTransId="{752D4255-B202-BF44-AC41-07B7F4F58624}" sibTransId="{34481E88-757B-4E4F-85BF-96A8CAE97F33}"/>
    <dgm:cxn modelId="{2B0F13BD-D7B9-8240-ABF6-B18499DB5E17}" type="presOf" srcId="{0429153E-2B91-2D4D-92DA-43E7336AA81F}" destId="{B53DF04B-CD42-834F-A9B5-BB624F845C9B}" srcOrd="0" destOrd="0" presId="urn:microsoft.com/office/officeart/2005/8/layout/hierarchy3"/>
    <dgm:cxn modelId="{60E557C2-738D-D744-B476-CE5A3E62D68B}" type="presOf" srcId="{2CA26F8B-FEB2-8C44-9768-0604803047D9}" destId="{17FE7191-1B55-9742-8306-E04EF8C63BA9}" srcOrd="0" destOrd="3" presId="urn:microsoft.com/office/officeart/2005/8/layout/hierarchy3"/>
    <dgm:cxn modelId="{849066C7-D10D-7743-A20A-FCBB06F41269}" type="presOf" srcId="{457CE3B5-03A6-B44F-B975-2F526127A897}" destId="{50554F64-2CD0-214E-A2B6-90099A9B3360}" srcOrd="0" destOrd="0" presId="urn:microsoft.com/office/officeart/2005/8/layout/hierarchy3"/>
    <dgm:cxn modelId="{0F7A53C9-76D1-D840-A41A-0A4BF0D95905}" srcId="{3E8B0CA6-1368-CE4C-ACF0-5226D2C681A4}" destId="{8A4967DE-7F71-4546-BC7A-5A7589397CAE}" srcOrd="1" destOrd="0" parTransId="{ECD900F1-A2FD-4440-B3EA-A859EBBF358C}" sibTransId="{1D8A8907-147E-0B4E-A16B-61975413302A}"/>
    <dgm:cxn modelId="{6FCA84D4-CDBD-9F4E-9D67-ADFE1EA8AFCC}" type="presOf" srcId="{F8551F9B-4680-0F49-953C-7C81A674FA88}" destId="{5F3E7A70-C93C-6849-A65F-2CB51C0BA116}" srcOrd="0" destOrd="1" presId="urn:microsoft.com/office/officeart/2005/8/layout/hierarchy3"/>
    <dgm:cxn modelId="{2F1187EC-34AC-7E4D-A789-83E43CB406FA}" srcId="{E04B7677-4B11-8A4E-A3E8-BD0C4595FCD8}" destId="{3E8B0CA6-1368-CE4C-ACF0-5226D2C681A4}" srcOrd="0" destOrd="0" parTransId="{24C7E74D-0805-5F4E-BD51-A32A9939F919}" sibTransId="{EB71532C-E392-F443-A95F-81E46F033A63}"/>
    <dgm:cxn modelId="{101CFDA6-C1BB-764F-AD3C-A5700745FFDD}" type="presParOf" srcId="{B53DF04B-CD42-834F-A9B5-BB624F845C9B}" destId="{AE2CAC3B-23D4-F94C-949C-F361322EC95B}" srcOrd="0" destOrd="0" presId="urn:microsoft.com/office/officeart/2005/8/layout/hierarchy3"/>
    <dgm:cxn modelId="{1BEB774F-3256-1A44-A047-D15E3079EC8E}" type="presParOf" srcId="{AE2CAC3B-23D4-F94C-949C-F361322EC95B}" destId="{C37B6096-C1A4-0B42-94FA-A9767933E553}" srcOrd="0" destOrd="0" presId="urn:microsoft.com/office/officeart/2005/8/layout/hierarchy3"/>
    <dgm:cxn modelId="{9A7C1898-3D1D-C94B-975D-B60CA05ADB59}" type="presParOf" srcId="{C37B6096-C1A4-0B42-94FA-A9767933E553}" destId="{712CDBF8-F09C-A247-84B5-5BCAABFEF0BF}" srcOrd="0" destOrd="0" presId="urn:microsoft.com/office/officeart/2005/8/layout/hierarchy3"/>
    <dgm:cxn modelId="{7475163A-3B23-9C46-9746-72FADD413B07}" type="presParOf" srcId="{C37B6096-C1A4-0B42-94FA-A9767933E553}" destId="{C02855C7-2B10-B24F-A8F3-58116B7FCC19}" srcOrd="1" destOrd="0" presId="urn:microsoft.com/office/officeart/2005/8/layout/hierarchy3"/>
    <dgm:cxn modelId="{25F3A997-9913-5A4B-96B3-CF94E1907966}" type="presParOf" srcId="{AE2CAC3B-23D4-F94C-949C-F361322EC95B}" destId="{5F92739F-EC78-CB42-9FD7-F2BD524FA91D}" srcOrd="1" destOrd="0" presId="urn:microsoft.com/office/officeart/2005/8/layout/hierarchy3"/>
    <dgm:cxn modelId="{88A7C9FF-0FB3-6341-997E-6B4422F5BD95}" type="presParOf" srcId="{5F92739F-EC78-CB42-9FD7-F2BD524FA91D}" destId="{0552D238-AA39-C848-9937-C37A8C58E795}" srcOrd="0" destOrd="0" presId="urn:microsoft.com/office/officeart/2005/8/layout/hierarchy3"/>
    <dgm:cxn modelId="{29FF05DC-086F-E646-85CC-1DFC11B6CA7E}" type="presParOf" srcId="{5F92739F-EC78-CB42-9FD7-F2BD524FA91D}" destId="{5F3E7A70-C93C-6849-A65F-2CB51C0BA116}" srcOrd="1" destOrd="0" presId="urn:microsoft.com/office/officeart/2005/8/layout/hierarchy3"/>
    <dgm:cxn modelId="{AE6CEAEB-E922-3D40-920E-D973DFDDA0E7}" type="presParOf" srcId="{5F92739F-EC78-CB42-9FD7-F2BD524FA91D}" destId="{EDAF1AE9-B192-5D4E-8F4C-7C8821E91DF1}" srcOrd="2" destOrd="0" presId="urn:microsoft.com/office/officeart/2005/8/layout/hierarchy3"/>
    <dgm:cxn modelId="{E779E066-E4CA-8D4F-92EC-EC032DF4915E}" type="presParOf" srcId="{5F92739F-EC78-CB42-9FD7-F2BD524FA91D}" destId="{17FE7191-1B55-9742-8306-E04EF8C63BA9}" srcOrd="3" destOrd="0" presId="urn:microsoft.com/office/officeart/2005/8/layout/hierarchy3"/>
    <dgm:cxn modelId="{DB50F501-8F3F-374A-981A-76FBC9517456}" type="presParOf" srcId="{5F92739F-EC78-CB42-9FD7-F2BD524FA91D}" destId="{50554F64-2CD0-214E-A2B6-90099A9B3360}" srcOrd="4" destOrd="0" presId="urn:microsoft.com/office/officeart/2005/8/layout/hierarchy3"/>
    <dgm:cxn modelId="{C47F0579-7016-6747-8906-3CB9DCDB7C6D}" type="presParOf" srcId="{5F92739F-EC78-CB42-9FD7-F2BD524FA91D}" destId="{4261713A-79A1-3045-8266-FD3851ABDB2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85CD-34D6-FB42-882E-EC0DD8771C17}">
      <dsp:nvSpPr>
        <dsp:cNvPr id="0" name=""/>
        <dsp:cNvSpPr/>
      </dsp:nvSpPr>
      <dsp:spPr>
        <a:xfrm>
          <a:off x="0" y="257492"/>
          <a:ext cx="6096000" cy="647595"/>
        </a:xfrm>
        <a:prstGeom prst="round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LOM - Lumped Oscillator Model </a:t>
          </a:r>
        </a:p>
      </dsp:txBody>
      <dsp:txXfrm>
        <a:off x="31613" y="289105"/>
        <a:ext cx="6032774" cy="584369"/>
      </dsp:txXfrm>
    </dsp:sp>
    <dsp:sp modelId="{00228768-7CD6-3446-B680-6AEBFDB64CAD}">
      <dsp:nvSpPr>
        <dsp:cNvPr id="0" name=""/>
        <dsp:cNvSpPr/>
      </dsp:nvSpPr>
      <dsp:spPr>
        <a:xfrm>
          <a:off x="0" y="982847"/>
          <a:ext cx="6096000" cy="647595"/>
        </a:xfrm>
        <a:prstGeom prst="roundRect">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EPR - Energy Participation Ratio</a:t>
          </a:r>
        </a:p>
      </dsp:txBody>
      <dsp:txXfrm>
        <a:off x="31613" y="1014460"/>
        <a:ext cx="6032774" cy="584369"/>
      </dsp:txXfrm>
    </dsp:sp>
    <dsp:sp modelId="{BEDEE081-3C9A-6A47-A850-595FAF55E9C3}">
      <dsp:nvSpPr>
        <dsp:cNvPr id="0" name=""/>
        <dsp:cNvSpPr/>
      </dsp:nvSpPr>
      <dsp:spPr>
        <a:xfrm>
          <a:off x="0" y="1708202"/>
          <a:ext cx="6096000" cy="647595"/>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Qiskit Dynamics - Time Evolution of Gates</a:t>
          </a:r>
        </a:p>
      </dsp:txBody>
      <dsp:txXfrm>
        <a:off x="31613" y="1739815"/>
        <a:ext cx="6032774" cy="584369"/>
      </dsp:txXfrm>
    </dsp:sp>
    <dsp:sp modelId="{08026F22-A52D-534B-B485-F17C6EBDE430}">
      <dsp:nvSpPr>
        <dsp:cNvPr id="0" name=""/>
        <dsp:cNvSpPr/>
      </dsp:nvSpPr>
      <dsp:spPr>
        <a:xfrm>
          <a:off x="0" y="2433557"/>
          <a:ext cx="6096000" cy="647595"/>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Impedance – scattering analysis</a:t>
          </a:r>
        </a:p>
      </dsp:txBody>
      <dsp:txXfrm>
        <a:off x="31613" y="2465170"/>
        <a:ext cx="6032774" cy="584369"/>
      </dsp:txXfrm>
    </dsp:sp>
    <dsp:sp modelId="{3787DA20-67C9-1D4D-9885-8622F26EE722}">
      <dsp:nvSpPr>
        <dsp:cNvPr id="0" name=""/>
        <dsp:cNvSpPr/>
      </dsp:nvSpPr>
      <dsp:spPr>
        <a:xfrm>
          <a:off x="0" y="3158912"/>
          <a:ext cx="6096000" cy="647595"/>
        </a:xfrm>
        <a:prstGeom prst="roundRect">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bg1"/>
              </a:solidFill>
            </a:rPr>
            <a:t>Semi Analytic - co-simulation</a:t>
          </a:r>
        </a:p>
      </dsp:txBody>
      <dsp:txXfrm>
        <a:off x="31613" y="3190525"/>
        <a:ext cx="6032774"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CDBF8-F09C-A247-84B5-5BCAABFEF0BF}">
      <dsp:nvSpPr>
        <dsp:cNvPr id="0" name=""/>
        <dsp:cNvSpPr/>
      </dsp:nvSpPr>
      <dsp:spPr>
        <a:xfrm>
          <a:off x="1072907" y="18524"/>
          <a:ext cx="6645131" cy="922105"/>
        </a:xfrm>
        <a:prstGeom prst="roundRect">
          <a:avLst>
            <a:gd name="adj" fmla="val 10000"/>
          </a:avLst>
        </a:prstGeom>
        <a:solidFill>
          <a:srgbClr val="6EA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Reduce time for development cycle.</a:t>
          </a:r>
        </a:p>
      </dsp:txBody>
      <dsp:txXfrm>
        <a:off x="1099915" y="45532"/>
        <a:ext cx="6591115" cy="868089"/>
      </dsp:txXfrm>
    </dsp:sp>
    <dsp:sp modelId="{0552D238-AA39-C848-9937-C37A8C58E795}">
      <dsp:nvSpPr>
        <dsp:cNvPr id="0" name=""/>
        <dsp:cNvSpPr/>
      </dsp:nvSpPr>
      <dsp:spPr>
        <a:xfrm>
          <a:off x="1737421" y="940629"/>
          <a:ext cx="276122" cy="818165"/>
        </a:xfrm>
        <a:custGeom>
          <a:avLst/>
          <a:gdLst/>
          <a:ahLst/>
          <a:cxnLst/>
          <a:rect l="0" t="0" r="0" b="0"/>
          <a:pathLst>
            <a:path>
              <a:moveTo>
                <a:pt x="0" y="0"/>
              </a:moveTo>
              <a:lnTo>
                <a:pt x="0" y="818165"/>
              </a:lnTo>
              <a:lnTo>
                <a:pt x="276122" y="8181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E7A70-C93C-6849-A65F-2CB51C0BA116}">
      <dsp:nvSpPr>
        <dsp:cNvPr id="0" name=""/>
        <dsp:cNvSpPr/>
      </dsp:nvSpPr>
      <dsp:spPr>
        <a:xfrm>
          <a:off x="2013543" y="1238792"/>
          <a:ext cx="6862187" cy="1040005"/>
        </a:xfrm>
        <a:prstGeom prst="roundRect">
          <a:avLst>
            <a:gd name="adj" fmla="val 10000"/>
          </a:avLst>
        </a:prstGeom>
        <a:solidFill>
          <a:srgbClr val="FA75A6"/>
        </a:solidFill>
        <a:ln w="41275"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365760" tIns="17780" rIns="26670" bIns="17780" numCol="1" spcCol="1270" anchor="t" anchorCtr="0">
          <a:noAutofit/>
        </a:bodyPr>
        <a:lstStyle/>
        <a:p>
          <a:pPr marL="0" lvl="0" indent="0" algn="l" defTabSz="622300">
            <a:lnSpc>
              <a:spcPct val="90000"/>
            </a:lnSpc>
            <a:spcBef>
              <a:spcPct val="0"/>
            </a:spcBef>
            <a:spcAft>
              <a:spcPct val="35000"/>
            </a:spcAft>
            <a:buNone/>
          </a:pPr>
          <a:r>
            <a:rPr lang="en-US" sz="1400" b="1" kern="1200" dirty="0"/>
            <a:t>User identifies parametric inputs, to define components on a chip. </a:t>
          </a:r>
        </a:p>
        <a:p>
          <a:pPr marL="57150" lvl="1" indent="-57150" algn="l" defTabSz="488950">
            <a:lnSpc>
              <a:spcPct val="90000"/>
            </a:lnSpc>
            <a:spcBef>
              <a:spcPct val="0"/>
            </a:spcBef>
            <a:spcAft>
              <a:spcPct val="15000"/>
            </a:spcAft>
            <a:buChar char="•"/>
          </a:pPr>
          <a:r>
            <a:rPr lang="en-US" sz="1100" kern="1200" dirty="0"/>
            <a:t>Extensive library of components exists</a:t>
          </a:r>
        </a:p>
        <a:p>
          <a:pPr marL="57150" lvl="1" indent="-57150" algn="l" defTabSz="488950">
            <a:lnSpc>
              <a:spcPct val="90000"/>
            </a:lnSpc>
            <a:spcBef>
              <a:spcPct val="0"/>
            </a:spcBef>
            <a:spcAft>
              <a:spcPct val="15000"/>
            </a:spcAft>
            <a:buChar char="•"/>
          </a:pPr>
          <a:r>
            <a:rPr lang="en-US" sz="1100" kern="1200" dirty="0"/>
            <a:t>Easy to create customized components </a:t>
          </a:r>
        </a:p>
      </dsp:txBody>
      <dsp:txXfrm>
        <a:off x="2044004" y="1269253"/>
        <a:ext cx="6801265" cy="979083"/>
      </dsp:txXfrm>
    </dsp:sp>
    <dsp:sp modelId="{EDAF1AE9-B192-5D4E-8F4C-7C8821E91DF1}">
      <dsp:nvSpPr>
        <dsp:cNvPr id="0" name=""/>
        <dsp:cNvSpPr/>
      </dsp:nvSpPr>
      <dsp:spPr>
        <a:xfrm>
          <a:off x="1737421" y="940629"/>
          <a:ext cx="276122" cy="1889264"/>
        </a:xfrm>
        <a:custGeom>
          <a:avLst/>
          <a:gdLst/>
          <a:ahLst/>
          <a:cxnLst/>
          <a:rect l="0" t="0" r="0" b="0"/>
          <a:pathLst>
            <a:path>
              <a:moveTo>
                <a:pt x="0" y="0"/>
              </a:moveTo>
              <a:lnTo>
                <a:pt x="0" y="1889264"/>
              </a:lnTo>
              <a:lnTo>
                <a:pt x="276122" y="18892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E7191-1B55-9742-8306-E04EF8C63BA9}">
      <dsp:nvSpPr>
        <dsp:cNvPr id="0" name=""/>
        <dsp:cNvSpPr/>
      </dsp:nvSpPr>
      <dsp:spPr>
        <a:xfrm>
          <a:off x="2013543" y="2368841"/>
          <a:ext cx="6862202" cy="922105"/>
        </a:xfrm>
        <a:prstGeom prst="roundRect">
          <a:avLst>
            <a:gd name="adj" fmla="val 10000"/>
          </a:avLst>
        </a:prstGeom>
        <a:solidFill>
          <a:srgbClr val="D0B0FF">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5760" tIns="17780" rIns="26670" bIns="17780" numCol="1" spcCol="1270" anchor="t" anchorCtr="0">
          <a:noAutofit/>
        </a:bodyPr>
        <a:lstStyle/>
        <a:p>
          <a:pPr marL="0" lvl="0" indent="0" algn="l" defTabSz="622300">
            <a:lnSpc>
              <a:spcPct val="90000"/>
            </a:lnSpc>
            <a:spcBef>
              <a:spcPct val="0"/>
            </a:spcBef>
            <a:spcAft>
              <a:spcPct val="35000"/>
            </a:spcAft>
            <a:buNone/>
          </a:pPr>
          <a:r>
            <a:rPr lang="en-US" sz="1400" b="1" kern="1200" dirty="0"/>
            <a:t>Qiskit-Metal integrates your custom-component design with: </a:t>
          </a:r>
        </a:p>
        <a:p>
          <a:pPr marL="57150" lvl="1" indent="-57150" algn="l" defTabSz="488950">
            <a:lnSpc>
              <a:spcPct val="90000"/>
            </a:lnSpc>
            <a:spcBef>
              <a:spcPct val="0"/>
            </a:spcBef>
            <a:spcAft>
              <a:spcPct val="15000"/>
            </a:spcAft>
            <a:buChar char="•"/>
          </a:pPr>
          <a:r>
            <a:rPr lang="en-US" sz="1100" kern="1200" dirty="0"/>
            <a:t>Conventional Simulation</a:t>
          </a:r>
        </a:p>
        <a:p>
          <a:pPr marL="57150" lvl="1" indent="-57150" algn="l" defTabSz="488950">
            <a:lnSpc>
              <a:spcPct val="90000"/>
            </a:lnSpc>
            <a:spcBef>
              <a:spcPct val="0"/>
            </a:spcBef>
            <a:spcAft>
              <a:spcPct val="15000"/>
            </a:spcAft>
            <a:buChar char="•"/>
          </a:pPr>
          <a:r>
            <a:rPr lang="en-US" sz="1100" kern="1200" dirty="0"/>
            <a:t>Quantum Analysis</a:t>
          </a:r>
        </a:p>
        <a:p>
          <a:pPr marL="57150" lvl="1" indent="-57150" algn="l" defTabSz="488950">
            <a:lnSpc>
              <a:spcPct val="90000"/>
            </a:lnSpc>
            <a:spcBef>
              <a:spcPct val="0"/>
            </a:spcBef>
            <a:spcAft>
              <a:spcPct val="15000"/>
            </a:spcAft>
            <a:buChar char="•"/>
          </a:pPr>
          <a:r>
            <a:rPr lang="en-US" sz="1100" kern="1200" dirty="0"/>
            <a:t>Generation of reports</a:t>
          </a:r>
        </a:p>
      </dsp:txBody>
      <dsp:txXfrm>
        <a:off x="2040551" y="2395849"/>
        <a:ext cx="6808186" cy="868089"/>
      </dsp:txXfrm>
    </dsp:sp>
    <dsp:sp modelId="{50554F64-2CD0-214E-A2B6-90099A9B3360}">
      <dsp:nvSpPr>
        <dsp:cNvPr id="0" name=""/>
        <dsp:cNvSpPr/>
      </dsp:nvSpPr>
      <dsp:spPr>
        <a:xfrm>
          <a:off x="1737421" y="940629"/>
          <a:ext cx="276122" cy="2987352"/>
        </a:xfrm>
        <a:custGeom>
          <a:avLst/>
          <a:gdLst/>
          <a:ahLst/>
          <a:cxnLst/>
          <a:rect l="0" t="0" r="0" b="0"/>
          <a:pathLst>
            <a:path>
              <a:moveTo>
                <a:pt x="0" y="0"/>
              </a:moveTo>
              <a:lnTo>
                <a:pt x="0" y="2987352"/>
              </a:lnTo>
              <a:lnTo>
                <a:pt x="276122" y="29873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61713A-79A1-3045-8266-FD3851ABDB22}">
      <dsp:nvSpPr>
        <dsp:cNvPr id="0" name=""/>
        <dsp:cNvSpPr/>
      </dsp:nvSpPr>
      <dsp:spPr>
        <a:xfrm>
          <a:off x="2013543" y="3466930"/>
          <a:ext cx="6862202" cy="922105"/>
        </a:xfrm>
        <a:prstGeom prst="roundRect">
          <a:avLst>
            <a:gd name="adj" fmla="val 10000"/>
          </a:avLst>
        </a:prstGeom>
        <a:solidFill>
          <a:srgbClr val="20D5D2">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5760" tIns="17780" rIns="26670" bIns="17780" numCol="1" spcCol="1270" anchor="t" anchorCtr="0">
          <a:noAutofit/>
        </a:bodyPr>
        <a:lstStyle/>
        <a:p>
          <a:pPr marL="0" lvl="0" indent="0" algn="l" defTabSz="622300">
            <a:lnSpc>
              <a:spcPct val="90000"/>
            </a:lnSpc>
            <a:spcBef>
              <a:spcPct val="0"/>
            </a:spcBef>
            <a:spcAft>
              <a:spcPct val="35000"/>
            </a:spcAft>
            <a:buNone/>
          </a:pPr>
          <a:r>
            <a:rPr lang="en-US" sz="1400" b="1" kern="1200" dirty="0"/>
            <a:t>Qiskit-Metal exports to GDS format</a:t>
          </a:r>
        </a:p>
        <a:p>
          <a:pPr marL="57150" lvl="1" indent="-57150" algn="l" defTabSz="488950">
            <a:lnSpc>
              <a:spcPct val="90000"/>
            </a:lnSpc>
            <a:spcBef>
              <a:spcPct val="0"/>
            </a:spcBef>
            <a:spcAft>
              <a:spcPct val="15000"/>
            </a:spcAft>
            <a:buChar char="•"/>
          </a:pPr>
          <a:r>
            <a:rPr lang="en-US" sz="1100" kern="1200" dirty="0"/>
            <a:t> for chip fabrication</a:t>
          </a:r>
        </a:p>
      </dsp:txBody>
      <dsp:txXfrm>
        <a:off x="2040551" y="3493938"/>
        <a:ext cx="6808186" cy="8680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7:05:15.015"/>
    </inkml:context>
    <inkml:brush xml:id="br0">
      <inkml:brushProperty name="width" value="0.07938" units="cm"/>
      <inkml:brushProperty name="height" value="0.07938" units="cm"/>
      <inkml:brushProperty name="color" value="#E71224"/>
    </inkml:brush>
  </inkml:definitions>
  <inkml:trace contextRef="#ctx0" brushRef="#br0">2951 115 24575,'-7'-4'0,"-4"1"0,2 3 0,-5 0 0,2 0 0,1 0 0,-4 0 0,3-4 0,1 4 0,-4-4 0,7 4 0,-3 0 0,0 0 0,3 0 0,-3 0 0,0 0 0,-1 0 0,0 0 0,-2 0 0,2 0 0,0 0 0,2 0 0,2 0 0,-3 0 0,3 0 0,-7 4 0,7-4 0,-3 4 0,3-4 0,-3 0 0,3 3 0,-3-2 0,0 2 0,-1-3 0,-3 4 0,0-3 0,0 2 0,0-3 0,0 3 0,3-2 0,-2 2 0,2 1 0,-3-3 0,3 2 0,1-3 0,0 3 0,-1-2 0,1 3 0,-4-4 0,3 3 0,-3-2 0,4 2 0,-4-3 0,-3 5 0,1-4 0,-5 3 0,7 0 0,-7-4 0,5 4 0,-4-4 0,5 0 0,1 3 0,-7-2 0,6 2 0,-6 1 0,7-3 0,-1 2 0,1-3 0,-6 0 0,4 3 0,-5-2 0,7 3 0,0-4 0,-1 0 0,-5 4 0,4-3 0,-12 4 0,12-5 0,-4 0 0,-1 0 0,5 0 0,-5 0 0,7 0 0,0 0 0,3 0 0,-2 0 0,2 0 0,-3 0 0,3 0 0,-2 0 0,5 0 0,-5 0 0,2 0 0,-3 0 0,3 0 0,-2 0 0,2 0 0,-3 0 0,0 0 0,0 0 0,0 0 0,3-4 0,-2 3 0,2-2 0,-3 3 0,0 0 0,0-3 0,-1 2 0,1-3 0,0 4 0,0-3 0,0 2 0,-7-2 0,5 3 0,-5 0 0,7-3 0,0 2 0,0-3 0,0 4 0,3 0 0,-2-3 0,2 2 0,-10-2 0,5-1 0,-1 4 0,4-4 0,2 4 0,0-3 0,-2 2 0,2-2 0,0 3 0,-2 0 0,2-4 0,0 3 0,1-2 0,0 3 0,0 0 0,-1 0 0,-2-3 0,5 2 0,-5-3 0,2 4 0,0-3 0,-2 2 0,2-2 0,-3 3 0,0 0 0,0-3 0,3 2 0,-2-3 0,2 4 0,-3 0 0,0-3 0,-7 2 0,5-2 0,-5-1 0,0 4 0,6-4 0,-6 4 0,7 0 0,-1 0 0,5 0 0,0 0 0,3 0 0,-3 0 0,-1 0 0,1 0 0,-4 0 0,4 4 0,-5-4 0,1 4 0,4-4 0,-4 0 0,3 3 0,-3-2 0,4 2 0,-4-3 0,7 4 0,-3-3 0,0 2 0,3-3 0,-7 0 0,4 3 0,-5-2 0,5 2 0,-4 1 0,7-3 0,-6 2 0,5 0 0,-2-2 0,4 3 0,-4-1 0,2 1 0,-5 0 0,2 3 0,0-3 0,2 1 0,2-2 0,-3 0 0,3 1 0,-3 1 0,3 1 0,1-5 0,-4 6 0,2-3 0,-5 4 0,6-1 0,-3 1 0,3-1 0,0 1 0,1 0 0,-1-1 0,4 1 0,-3 3 0,3 0 0,-3 1 0,-1-1 0,4 0 0,-3-3 0,6 7 0,-5-3 0,5-1 0,-3 0 0,4 0 0,0-2 0,0 5 0,0-6 0,-3 3 0,2-3 0,-2 3 0,3 1 0,-4 3 0,4 0 0,-4 0 0,4 0 0,-3-3 0,2-1 0,-2 0 0,3 7 0,0-4 0,0 7 0,3-10 0,-2 1 0,2 2 0,-3-5 0,0 2 0,0 0 0,4 1 0,-4-1 0,4 4 0,-4-7 0,0 3 0,0 0 0,0 1 0,0-1 0,0 4 0,0-4 0,0 5 0,0-5 0,0 0 0,0 0 0,4 8 0,-3-6 0,4 5 0,-5-11 0,0 4 0,0 1 0,0 0 0,0-1 0,0-4 0,0 1 0,0 0 0,0 2 0,-4-1 0,4 2 0,-4-4 0,4 1 0,0 3 0,0-3 0,-3 3 0,2-3 0,-2-1 0,3 1 0,0 3 0,-4 1 0,3 3 0,-2 0 0,3 0 0,-4 7 0,3 1 0,-4 1 0,5 4 0,0-4 0,0-1 0,0 6 0,0-6 0,0 1 0,0 5 0,0-13 0,0 6 0,3-7 0,-2-3 0,3 2 0,-4 5 0,3-2 0,-2 5 0,2-11 0,-3 4 0,0-7 0,4 6 0,-4-2 0,4 3 0,-4-3 0,0-1 0,3 0 0,-2 1 0,2-1 0,-3 0 0,0-3 0,4-1 0,-3 1 0,2 0 0,-3-1 0,0 4 0,0-2 0,3 1 0,-2-2 0,2 0 0,-3 3 0,0-3 0,0 6 0,4-5 0,-3 2 0,2 0 0,-3-3 0,0 3 0,0-4 0,0 4 0,3-2 0,-2 2 0,3-4 0,-4 1 0,0-1 0,0 1 0,0 0 0,0-1 0,3 1 0,-2-1 0,2 1 0,-3-1 0,0 4 0,0-2 0,4 2 0,-4-4 0,4 4 0,-4 1 0,3 3 0,-2 0 0,6 0 0,-3-3 0,0-1 0,-1-3 0,-3-1 0,4 1 0,-3-1 0,2 1 0,0 0 0,2-1 0,-1 1 0,-1-1 0,-3 1 0,4 3 0,0 0 0,3 1 0,-3-1 0,0-3 0,-1-1 0,-2 1 0,6-1 0,-6 1 0,5 0 0,-1-1 0,2 1 0,4-1 0,1 4 0,0-2 0,2 2 0,4-7 0,-1 3 0,5-3 0,0 4 0,-5 0 0,11 2 0,-11-5 0,5 2 0,-7-6 0,-3 6 0,2-6 0,-2 2 0,3 1 0,0-4 0,-3 4 0,2-4 0,-2 0 0,0 3 0,2-2 0,-2 2 0,3-3 0,0 4 0,0-3 0,0 2 0,7-3 0,-8 0 0,13-5 0,-13 4 0,14-3 0,-11 0 0,5 4 0,-7-4 0,0 4 0,-3 0 0,2-3 0,-2 2 0,0-2 0,2 3 0,-2-4 0,3 3 0,-3-2 0,2 3 0,-5 0 0,5 0 0,-2-3 0,3 2 0,7-2 0,1 3 0,1 0 0,17 0 0,-15 0 0,17 0 0,-12 0 0,-1 0 0,-7 0 0,-1 0 0,-7 0 0,0 0 0,0 0 0,-3 0 0,3 0 0,-4 3 0,1-2 0,2 2 0,-2-3 0,3 0 0,-3 3 0,2-2 0,-2 3 0,3-1 0,0-2 0,1 2 0,5 2 0,3-4 0,6 3 0,-6 0 0,4-3 0,-4 2 0,-1-3 0,-1 3 0,0-2 0,-5 2 0,5-3 0,-7 4 0,0-3 0,0 2 0,0-3 0,0 3 0,7-2 0,-5 3 0,5-4 0,0 0 0,1 0 0,1 0 0,4 0 0,-4 4 0,6-3 0,13 4 0,-10-5 0,22 0 0,-9 0 0,13 0 0,-13 0 0,10 0 0,-10 0 0,12-7 0,1 5 0,0-11 0,-1 12 0,1-6 0,-1 1 0,-12 4 0,10-4 0,-23 1 0,10 4 0,-13-3 0,1 4 0,-1 0 0,-7 0 0,6 0 0,-6 0 0,8 0 0,-1 0 0,0 0 0,-7 0 0,6 0 0,-6 0 0,1 0 0,5 0 0,-13 0 0,13 0 0,-6 4 0,8-3 0,-8 4 0,6-5 0,-6 0 0,1 0 0,4 0 0,-4 0 0,-1 0 0,6 0 0,-12 0 0,4 0 0,-5 0 0,-1 0 0,-4 0 0,4 0 0,-3 0 0,3 3 0,0-2 0,0 2 0,0-3 0,7 5 0,1-4 0,8 3 0,-1 1 0,0-4 0,13 3 0,4 1 0,11-4 0,-11 3 0,-4-4 0,-13 0 0,1 5 0,-1-4 0,0 4 0,-7-5 0,-1 0 0,-7 0 0,1 0 0,-5 0 0,4 0 0,-4 0 0,1 0 0,2 0 0,-2 0 0,3 0 0,1 0 0,-5 0 0,4 0 0,-4 0 0,1 3 0,2-2 0,-2 2 0,0-3 0,2 0 0,-2 0 0,0 0 0,2 0 0,-2 0 0,3 0 0,0 0 0,0 0 0,0-3 0,1 2 0,-1-2 0,7-2 0,-6 4 0,6-4 0,0 1 0,-5 3 0,5-4 0,0 1 0,-6 3 0,3-4 0,-5 2 0,-2 2 0,3-6 0,0 7 0,-3-4 0,-1 4 0,0-3 0,-3 2 0,7-2 0,-4-1 0,11 3 0,-5-2 0,12-1 0,-6 2 0,1-5 0,4 6 0,-4-7 0,6 7 0,0-8 0,0 8 0,0-8 0,-6 4 0,4 0 0,-11-2 0,12 6 0,-12-5 0,4 5 0,-5-6 0,-1 6 0,-4-2 0,4 0 0,-3 2 0,-1-3 0,4 1 0,-7 2 0,6-2 0,-2-1 0,3 4 0,-3-4 0,2 4 0,-2-3 0,0 2 0,2-2 0,-5-1 0,5 3 0,-2-2 0,-1 0 0,4 2 0,-3-3 0,-1 1 0,4 2 0,-7-2 0,3 3 0,0-3 0,7 2 0,-4-6 0,3 6 0,-6-6 0,1 7 0,3-4 0,0 1 0,1 2 0,-1-2 0,-4-1 0,4 3 0,-7-5 0,6 5 0,-2-6 0,3 6 0,7-7 0,-5 4 0,5-5 0,0 1 0,-6 0 0,6 2 0,-10 0 0,-1 2 0,-3-1 0,-1 2 0,4 0 0,1 2 0,0-6 0,-1 6 0,-4-2 0,1-1 0,3 4 0,-3-7 0,3 6 0,-3-6 0,-1 3 0,1 0 0,-1-3 0,4 3 0,-2-7 0,2 3 0,-1-7 0,-1 4 0,5-5 0,-5 1 0,3-7 0,-1 6 0,0-13 0,0 12 0,-3-5 0,1 1 0,-1 4 0,2-12 0,-2 12 0,0-4 0,1-1 0,-5 5 0,4-5 0,-7 0 0,6 5 0,-6-4 0,2-1 0,0 5 0,-2-5 0,3 7 0,-4 0 0,0 0 0,3 0 0,-2 3 0,2-2 0,-3 5 0,0-5 0,0 5 0,0-2 0,0 1 0,4 1 0,-4-5 0,4 5 0,-4-5 0,0 6 0,0-7 0,0 4 0,0-5 0,0 1 0,0 0 0,0 0 0,0 0 0,0 0 0,0 0 0,0 0 0,0-7 0,0 5 0,0-5 0,0 7 0,0 0 0,0 0 0,0-1 0,0 1 0,0 4 0,0 0 0,0 3 0,0-3 0,0-1 0,-4-3 0,4 3 0,-4 2 0,1 2 0,2 0 0,-2 1 0,3-1 0,-4 1 0,3-4 0,-2-1 0,0 0 0,-2-2 0,1 2 0,-2-3 0,1 3 0,1 1 0,1 4 0,-1-1 0,4 1 0,-4-4 0,1 2 0,2-5 0,-6 6 0,6-3 0,-5 3 0,5-3 0,-3-1 0,4 1 0,-3-4 0,2 7 0,-2-6 0,3 5 0,-3-5 0,2 2 0,-3-3 0,1 3 0,2 1 0,-2 4 0,3-1 0,0-3 0,0 3 0,-4-3 0,4 3 0,-4 1 0,4-1 0,0-3 0,-3-1 0,2 1 0,-2 0 0,3 0 0,0 2 0,0-5 0,0 6 0,-4-7 0,3 4 0,-2-1 0,3-3 0,0 4 0,-3-4 0,2-1 0,-3 1 0,4 0 0,0 0 0,0 0 0,0 3 0,0 1 0,0 0 0,-3 3 0,2-3 0,-2 3 0,3 1 0,0-1 0,-3 1 0,2-4 0,-6-1 0,6 0 0,-2-2 0,-1 2 0,0-3 0,0 3 0,-3-2 0,3 2 0,-4-3 0,4 3 0,-2-2 0,5 5 0,-6-2 0,6 4 0,-6-1 0,3 1 0,-3-1 0,-4 1 0,-1-1 0,-3 0 0,0 4 0,0 1 0,-1 0 0,5 2 0,-4-3 0,4 1 0,-5 2 0,1-2 0,-7 3 0,9 0 0,-15-5 0,15 4 0,-9-3 0,0 4 0,5 0 0,-4-4 0,-1 4 0,-2-4 0,1 4 0,1 0 0,7-3 0,0 2 0,-1-2 0,1 3 0,0 0 0,0 0 0,0 0 0,0 0 0,3 0 0,-2 3 0,2-2 0,-3 2 0,0-3 0,-7 0 0,5 0 0,-5 0 0,7 4 0,3-4 0,-2 4 0,2-4 0,-10 4 0,5-3 0,-4 4 0,5-5 0,-5 0 0,4 0 0,-5 3 0,7-2 0,0 2 0,0-3 0,-1 0 0,-5 5 0,4-4 0,-12 3 0,6-4 0,-1 0 0,-4 0 0,4 0 0,-6 5 0,6-4 0,-4 3 0,4-4 0,1 0 0,1 0 0,0 0 0,5 0 0,-4 0 0,5 0 0,1 0 0,0 0 0,0 0 0,0 0 0,0 0 0,3 0 0,-2 0 0,2 0 0,0 0 0,-5 0 0,4 0 0,-6 0 0,8 0 0,-4 0 0,4 0 0,-5 0 0,1 0 0,-7 0 0,6 0 0,-13 0 0,12 0 0,-5 0 0,1 5 0,4-4 0,-2 4 0,5-5 0,6 0 0,-7 0 0,7 0 0,-3 0 0,0 0 0,3 0 0,-7 0 0,4 0 0,-5 0 0,5 0 0,-4 3 0,4-2 0,-5 2 0,1-3 0,4 0 0,-4 0 0,-3 0 0,1 0 0,-5 0 0,0 0 0,5 0 0,-4 0 0,-1 0 0,5 0 0,-5 0 0,10 0 0,-2 0 0,2 0 0,0 0 0,-2 0 0,2 0 0,-16 0 0,-10 0 0,-15 0 0,-5-6 0,-1 4 0,0-5 0,13 3 0,4 3 0,18-4 0,6 5 0,7 0 0,3-3 0,0 2 0,1-2 0,-1 3 0,1 0 0,-1 0 0,-3 0 0,0 0 0,-5 0 0,5-4 0,0 4 0,0-4 0,2 4 0,-5 0 0,2 0 0,0 0 0,2 0 0,-1 0 0,-1 0 0,0 0 0,1 0 0,4 4 0,-1-4 0,0 4 0,1-4 0,-4 0 0,2 0 0,-1 0 0,2 3 0,0-2 0,1 2 0,-4-3 0,-1 0 0,-3 4 0,0-3 0,3 2 0,-2 0 0,5-2 0,-5 3 0,2-1 0,1-2 0,-4 2 0,7-3 0,-6 3 0,2-2 0,-3 3 0,-1-4 0,1 3 0,0-2 0,3 2 0,1-3 0,4 4 0,-1-4 0,1 4 0,-1-4 0,1 0 0,-1 0 0,1 3 0,-1-2 0,-3 2 0,3 1 0,-7-3 0,7 5 0,-3-5 0,7 3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7:05:16.958"/>
    </inkml:context>
    <inkml:brush xml:id="br0">
      <inkml:brushProperty name="width" value="0.05" units="cm"/>
      <inkml:brushProperty name="height" value="0.05" units="cm"/>
      <inkml:brushProperty name="color" value="#E71224"/>
    </inkml:brush>
  </inkml:definitions>
  <inkml:trace contextRef="#ctx0" brushRef="#br0">0 8 24575,'0'-4'0,"0"0"0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7:05:21.574"/>
    </inkml:context>
    <inkml:brush xml:id="br0">
      <inkml:brushProperty name="width" value="0.05" units="cm"/>
      <inkml:brushProperty name="height" value="0.05" units="cm"/>
      <inkml:brushProperty name="color" value="#E71224"/>
    </inkml:brush>
  </inkml:definitions>
  <inkml:trace contextRef="#ctx0" brushRef="#br0">8 0 24575,'-4'4'0,"1"0"0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8/18/22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a:t>
            </a:fld>
            <a:endParaRPr lang="en-US"/>
          </a:p>
        </p:txBody>
      </p:sp>
    </p:spTree>
    <p:extLst>
      <p:ext uri="{BB962C8B-B14F-4D97-AF65-F5344CB8AC3E}">
        <p14:creationId xmlns:p14="http://schemas.microsoft.com/office/powerpoint/2010/main" val="2773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10</a:t>
            </a:fld>
            <a:endParaRPr lang="en-US"/>
          </a:p>
        </p:txBody>
      </p:sp>
    </p:spTree>
    <p:extLst>
      <p:ext uri="{BB962C8B-B14F-4D97-AF65-F5344CB8AC3E}">
        <p14:creationId xmlns:p14="http://schemas.microsoft.com/office/powerpoint/2010/main" val="208087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11</a:t>
            </a:fld>
            <a:endParaRPr lang="en-US"/>
          </a:p>
        </p:txBody>
      </p:sp>
    </p:spTree>
    <p:extLst>
      <p:ext uri="{BB962C8B-B14F-4D97-AF65-F5344CB8AC3E}">
        <p14:creationId xmlns:p14="http://schemas.microsoft.com/office/powerpoint/2010/main" val="265750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12</a:t>
            </a:fld>
            <a:endParaRPr lang="en-US"/>
          </a:p>
        </p:txBody>
      </p:sp>
    </p:spTree>
    <p:extLst>
      <p:ext uri="{BB962C8B-B14F-4D97-AF65-F5344CB8AC3E}">
        <p14:creationId xmlns:p14="http://schemas.microsoft.com/office/powerpoint/2010/main" val="3202870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9E988-8BA8-2A47-B4C7-A5619D3CC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70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a:t>
            </a:fld>
            <a:endParaRPr lang="en-US"/>
          </a:p>
        </p:txBody>
      </p:sp>
    </p:spTree>
    <p:extLst>
      <p:ext uri="{BB962C8B-B14F-4D97-AF65-F5344CB8AC3E}">
        <p14:creationId xmlns:p14="http://schemas.microsoft.com/office/powerpoint/2010/main" val="32068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3</a:t>
            </a:fld>
            <a:endParaRPr lang="en-US"/>
          </a:p>
        </p:txBody>
      </p:sp>
    </p:spTree>
    <p:extLst>
      <p:ext uri="{BB962C8B-B14F-4D97-AF65-F5344CB8AC3E}">
        <p14:creationId xmlns:p14="http://schemas.microsoft.com/office/powerpoint/2010/main" val="1656748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4</a:t>
            </a:fld>
            <a:endParaRPr lang="en-US"/>
          </a:p>
        </p:txBody>
      </p:sp>
    </p:spTree>
    <p:extLst>
      <p:ext uri="{BB962C8B-B14F-4D97-AF65-F5344CB8AC3E}">
        <p14:creationId xmlns:p14="http://schemas.microsoft.com/office/powerpoint/2010/main" val="141186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5</a:t>
            </a:fld>
            <a:endParaRPr lang="en-US"/>
          </a:p>
        </p:txBody>
      </p:sp>
    </p:spTree>
    <p:extLst>
      <p:ext uri="{BB962C8B-B14F-4D97-AF65-F5344CB8AC3E}">
        <p14:creationId xmlns:p14="http://schemas.microsoft.com/office/powerpoint/2010/main" val="239780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13FD03-4EE5-7C44-9321-20304B838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316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7</a:t>
            </a:fld>
            <a:endParaRPr lang="en-US"/>
          </a:p>
        </p:txBody>
      </p:sp>
    </p:spTree>
    <p:extLst>
      <p:ext uri="{BB962C8B-B14F-4D97-AF65-F5344CB8AC3E}">
        <p14:creationId xmlns:p14="http://schemas.microsoft.com/office/powerpoint/2010/main" val="177061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13FD03-4EE5-7C44-9321-20304B838EC7}" type="slidenum">
              <a:rPr lang="en-US" smtClean="0"/>
              <a:t>8</a:t>
            </a:fld>
            <a:endParaRPr lang="en-US"/>
          </a:p>
        </p:txBody>
      </p:sp>
    </p:spTree>
    <p:extLst>
      <p:ext uri="{BB962C8B-B14F-4D97-AF65-F5344CB8AC3E}">
        <p14:creationId xmlns:p14="http://schemas.microsoft.com/office/powerpoint/2010/main" val="1104841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13FD03-4EE5-7C44-9321-20304B838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76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2BAB4-8B8D-41DD-85C7-81A0CA962007}"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1 line)">
    <p:bg>
      <p:bgRef idx="1001">
        <a:schemeClr val="bg1"/>
      </p:bgRef>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80418" y="268227"/>
            <a:ext cx="5510785" cy="484808"/>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3" y="1675639"/>
            <a:ext cx="5490684" cy="335125"/>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10069168" y="6035656"/>
            <a:ext cx="2140373" cy="822344"/>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89" y="1042218"/>
            <a:ext cx="1918547" cy="18627"/>
          </a:xfrm>
          <a:prstGeom prst="rect">
            <a:avLst/>
          </a:prstGeom>
        </p:spPr>
      </p:pic>
    </p:spTree>
    <p:extLst>
      <p:ext uri="{BB962C8B-B14F-4D97-AF65-F5344CB8AC3E}">
        <p14:creationId xmlns:p14="http://schemas.microsoft.com/office/powerpoint/2010/main" val="148770460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6"/>
            <a:ext cx="5522976" cy="1181628"/>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829520"/>
            <a:ext cx="5518604" cy="33035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3" y="2184735"/>
            <a:ext cx="5513951" cy="325271"/>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10069168" y="6035656"/>
            <a:ext cx="2140373" cy="822344"/>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89" y="1526557"/>
            <a:ext cx="1918547" cy="18627"/>
          </a:xfrm>
          <a:prstGeom prst="rect">
            <a:avLst/>
          </a:prstGeom>
        </p:spPr>
      </p:pic>
    </p:spTree>
    <p:extLst>
      <p:ext uri="{BB962C8B-B14F-4D97-AF65-F5344CB8AC3E}">
        <p14:creationId xmlns:p14="http://schemas.microsoft.com/office/powerpoint/2010/main" val="1273983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163052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5" y="2339858"/>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4" y="2695071"/>
            <a:ext cx="5509297" cy="335195"/>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10069168" y="6035656"/>
            <a:ext cx="2140373" cy="822344"/>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89" y="2035945"/>
            <a:ext cx="1918547" cy="18627"/>
          </a:xfrm>
          <a:prstGeom prst="rect">
            <a:avLst/>
          </a:prstGeom>
        </p:spPr>
      </p:pic>
    </p:spTree>
    <p:extLst>
      <p:ext uri="{BB962C8B-B14F-4D97-AF65-F5344CB8AC3E}">
        <p14:creationId xmlns:p14="http://schemas.microsoft.com/office/powerpoint/2010/main" val="3765455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with graphic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80418" y="268227"/>
            <a:ext cx="5510785" cy="484808"/>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3" y="1675639"/>
            <a:ext cx="5490684" cy="335125"/>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10069168" y="6035656"/>
            <a:ext cx="2140373" cy="822344"/>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301273" y="1057624"/>
            <a:ext cx="491209"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0995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with graphic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6"/>
            <a:ext cx="5522976" cy="1181628"/>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829520"/>
            <a:ext cx="5518604" cy="33035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3" y="2184735"/>
            <a:ext cx="5513951" cy="325271"/>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10069168" y="6035656"/>
            <a:ext cx="2140373" cy="822344"/>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301273" y="1538588"/>
            <a:ext cx="491209"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6823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with graphic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163052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5" y="2339858"/>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4" y="2695071"/>
            <a:ext cx="5509297" cy="335195"/>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10069168" y="6035656"/>
            <a:ext cx="2140373" cy="822344"/>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301273" y="2043203"/>
            <a:ext cx="491209"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1100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432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401914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80416" y="268227"/>
            <a:ext cx="5522976" cy="1677569"/>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524258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bg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80416" y="268225"/>
            <a:ext cx="5522976" cy="1813036"/>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6412375" y="6083821"/>
            <a:ext cx="2140373" cy="822344"/>
          </a:xfrm>
          <a:prstGeom prst="rect">
            <a:avLst/>
          </a:prstGeom>
        </p:spPr>
      </p:pic>
    </p:spTree>
    <p:extLst>
      <p:ext uri="{BB962C8B-B14F-4D97-AF65-F5344CB8AC3E}">
        <p14:creationId xmlns:p14="http://schemas.microsoft.com/office/powerpoint/2010/main" val="329814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80416" y="268226"/>
            <a:ext cx="5522976" cy="1960819"/>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2469929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9200" b="0" i="0">
                <a:solidFill>
                  <a:schemeClr val="accent4"/>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626822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36192"/>
            <a:ext cx="5608320" cy="4482592"/>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92608" y="231648"/>
            <a:ext cx="5059680" cy="1146048"/>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2165799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97538" y="268226"/>
            <a:ext cx="7287033" cy="2305643"/>
          </a:xfrm>
        </p:spPr>
        <p:txBody>
          <a:bodyPr/>
          <a:lstStyle>
            <a:lvl1pPr marL="164588" indent="-164588">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92608" y="2591040"/>
            <a:ext cx="5498592" cy="329184"/>
          </a:xfr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92608" y="2935625"/>
            <a:ext cx="5486400" cy="329184"/>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216583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95737544" y="565912"/>
            <a:ext cx="5522976" cy="5726176"/>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92608" y="231648"/>
            <a:ext cx="5498592" cy="1316736"/>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948430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8899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10" y="1658112"/>
            <a:ext cx="11607025"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40468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8583497" cy="1072896"/>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6388608" y="1658112"/>
            <a:ext cx="5498592" cy="433628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687344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2BAB4-8B8D-41DD-85C7-81A0CA962007}"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501186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498592" cy="4336288"/>
          </a:xfrm>
        </p:spPr>
        <p:txBody>
          <a:bodyPr/>
          <a:lstStyle>
            <a:lvl1pPr>
              <a:defRPr sz="1400"/>
            </a:lvl1pPr>
          </a:lstStyle>
          <a:p>
            <a:pPr lvl="0"/>
            <a:r>
              <a:rPr lang="en-US"/>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4155273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089972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46592"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34512" y="2573869"/>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4"/>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7"/>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6"/>
            <a:ext cx="1017728" cy="614287"/>
          </a:xfr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8"/>
            <a:ext cx="1017728" cy="614287"/>
          </a:xfr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7"/>
            <a:ext cx="1017728" cy="614287"/>
          </a:xfr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9548417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350077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3340611" y="1658112"/>
            <a:ext cx="2450591" cy="4340352"/>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2200417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92608" y="268226"/>
            <a:ext cx="2450592" cy="2305643"/>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958815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5" y="0"/>
            <a:ext cx="9119287" cy="68580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3340610" y="1658112"/>
            <a:ext cx="2444497" cy="4275667"/>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76" indent="-285743">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10" y="1658112"/>
            <a:ext cx="2444497" cy="4260088"/>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2" y="1658113"/>
            <a:ext cx="2444497" cy="4243748"/>
          </a:xfr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92610" y="1658111"/>
            <a:ext cx="2450591" cy="176784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92610" y="231648"/>
            <a:ext cx="2523743" cy="1121664"/>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4139243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3047999" cy="68580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3048000" y="0"/>
            <a:ext cx="9144000" cy="6864096"/>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41" y="5770119"/>
            <a:ext cx="2487495" cy="222251"/>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92608" y="1658113"/>
            <a:ext cx="2450592" cy="1770888"/>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92610" y="231648"/>
            <a:ext cx="2523743" cy="1121664"/>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362622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7"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3788547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02BAB4-8B8D-41DD-85C7-81A0CA962007}" type="datetimeFigureOut">
              <a:rPr lang="en-US" smtClean="0"/>
              <a:t>8/18/22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32151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915276" indent="-285743">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95899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2" y="-1"/>
            <a:ext cx="9448801" cy="3425951"/>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5"/>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5"/>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3596135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2" y="-1"/>
            <a:ext cx="9448801" cy="3425951"/>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3D3D3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5"/>
            <a:ext cx="3048000" cy="3431117"/>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5"/>
            <a:ext cx="3048000" cy="3431117"/>
          </a:xfrm>
          <a:solidFill>
            <a:srgbClr val="6F6F6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391525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059936" y="0"/>
            <a:ext cx="4059936" cy="6864096"/>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8120464" y="0"/>
            <a:ext cx="4059936"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56698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059936" y="0"/>
            <a:ext cx="4059936" cy="6864096"/>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8120464" y="0"/>
            <a:ext cx="4059936" cy="6864096"/>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2299389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76" indent="-285743">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2995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76" indent="-285743">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76" indent="-285743">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10073095" y="-4293"/>
            <a:ext cx="2140373" cy="822344"/>
          </a:xfrm>
          <a:prstGeom prst="rect">
            <a:avLst/>
          </a:prstGeom>
        </p:spPr>
      </p:pic>
    </p:spTree>
    <p:extLst>
      <p:ext uri="{BB962C8B-B14F-4D97-AF65-F5344CB8AC3E}">
        <p14:creationId xmlns:p14="http://schemas.microsoft.com/office/powerpoint/2010/main" val="11738608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7447" y="1672823"/>
            <a:ext cx="5498592" cy="1746503"/>
          </a:xfrm>
        </p:spPr>
        <p:txBody>
          <a:bodyPr/>
          <a:lstStyle>
            <a:lvl1pPr>
              <a:spcBef>
                <a:spcPts val="0"/>
              </a:spcBef>
              <a:defRPr sz="1000"/>
            </a:lvl1pPr>
            <a:lvl2pPr marL="0" indent="0">
              <a:spcBef>
                <a:spcPts val="0"/>
              </a:spcBef>
              <a:buNone/>
              <a:defRPr/>
            </a:lvl2pPr>
            <a:lvl3pPr marL="201610" indent="0">
              <a:buNone/>
              <a:defRPr/>
            </a:lvl3pPr>
            <a:lvl4pPr marL="434970" indent="0">
              <a:buNone/>
              <a:defRPr/>
            </a:lvl4pPr>
            <a:lvl5pPr marL="631817"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3" y="4274265"/>
            <a:ext cx="8540991" cy="1746501"/>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3810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3845043" y="2564171"/>
            <a:ext cx="4501916" cy="1729663"/>
          </a:xfrm>
          <a:prstGeom prst="rect">
            <a:avLst/>
          </a:prstGeom>
        </p:spPr>
      </p:pic>
    </p:spTree>
    <p:extLst>
      <p:ext uri="{BB962C8B-B14F-4D97-AF65-F5344CB8AC3E}">
        <p14:creationId xmlns:p14="http://schemas.microsoft.com/office/powerpoint/2010/main" val="337178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02BAB4-8B8D-41DD-85C7-81A0CA962007}" type="datetimeFigureOut">
              <a:rPr lang="en-US" smtClean="0"/>
              <a:t>8/18/22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1"/>
            <a:ext cx="1722793" cy="683025"/>
          </a:xfrm>
          <a:prstGeom prst="rect">
            <a:avLst/>
          </a:prstGeom>
        </p:spPr>
      </p:pic>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1634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893C8-A5F2-40D0-B623-9B7E8535F66E}" type="datetimeFigureOut">
              <a:rPr lang="en-US" smtClean="0"/>
              <a:t>8/18/22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13681F-3576-451F-BEE5-7ACBF32F86F8}" type="slidenum">
              <a:rPr lang="en-US" smtClean="0"/>
              <a:t>‹#›</a:t>
            </a:fld>
            <a:endParaRPr lang="en-US"/>
          </a:p>
        </p:txBody>
      </p:sp>
    </p:spTree>
    <p:extLst>
      <p:ext uri="{BB962C8B-B14F-4D97-AF65-F5344CB8AC3E}">
        <p14:creationId xmlns:p14="http://schemas.microsoft.com/office/powerpoint/2010/main" val="16336565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376D07-59F6-F244-8527-DCAE863A4AEE}"/>
              </a:ext>
            </a:extLst>
          </p:cNvPr>
          <p:cNvSpPr>
            <a:spLocks noGrp="1"/>
          </p:cNvSpPr>
          <p:nvPr>
            <p:ph type="title"/>
          </p:nvPr>
        </p:nvSpPr>
        <p:spPr>
          <a:xfrm>
            <a:off x="1" y="115716"/>
            <a:ext cx="12192000" cy="659437"/>
          </a:xfrm>
        </p:spPr>
        <p:txBody>
          <a:bodyPr anchor="ctr">
            <a:normAutofit/>
          </a:bodyPr>
          <a:lstStyle>
            <a:lvl1pPr algn="ctr">
              <a:defRPr sz="3000">
                <a:solidFill>
                  <a:schemeClr val="accent2"/>
                </a:solidFill>
                <a:latin typeface="Avenir Book" panose="02000503020000020003" pitchFamily="2"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A1E51DE4-5E35-5145-B49A-B91134CBA853}"/>
              </a:ext>
            </a:extLst>
          </p:cNvPr>
          <p:cNvCxnSpPr/>
          <p:nvPr userDrawn="1"/>
        </p:nvCxnSpPr>
        <p:spPr>
          <a:xfrm>
            <a:off x="0" y="775152"/>
            <a:ext cx="12213373" cy="0"/>
          </a:xfrm>
          <a:prstGeom prst="line">
            <a:avLst/>
          </a:prstGeom>
          <a:ln w="19050" cap="flat">
            <a:gradFill flip="none" rotWithShape="1">
              <a:gsLst>
                <a:gs pos="40000">
                  <a:schemeClr val="accent2"/>
                </a:gs>
                <a:gs pos="100000">
                  <a:schemeClr val="accent1">
                    <a:tint val="23500"/>
                    <a:satMod val="160000"/>
                  </a:schemeClr>
                </a:gs>
              </a:gsLst>
              <a:path path="circle">
                <a:fillToRect l="50000" t="50000" r="50000" b="50000"/>
              </a:path>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826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893C8-A5F2-40D0-B623-9B7E8535F66E}" type="datetimeFigureOut">
              <a:rPr lang="en-US" smtClean="0"/>
              <a:t>8/18/22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13681F-3576-451F-BEE5-7ACBF32F86F8}" type="slidenum">
              <a:rPr lang="en-US" smtClean="0"/>
              <a:t>‹#›</a:t>
            </a:fld>
            <a:endParaRPr lang="en-US"/>
          </a:p>
        </p:txBody>
      </p:sp>
    </p:spTree>
    <p:extLst>
      <p:ext uri="{BB962C8B-B14F-4D97-AF65-F5344CB8AC3E}">
        <p14:creationId xmlns:p14="http://schemas.microsoft.com/office/powerpoint/2010/main" val="152055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2BAB4-8B8D-41DD-85C7-81A0CA962007}" type="datetimeFigureOut">
              <a:rPr lang="en-US" smtClean="0"/>
              <a:t>8/18/22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2BAB4-8B8D-41DD-85C7-81A0CA962007}" type="datetimeFigureOut">
              <a:rPr lang="en-US" smtClean="0"/>
              <a:t>8/18/22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8/18/22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8/18/22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2BAB4-8B8D-41DD-85C7-81A0CA962007}" type="datetimeFigureOut">
              <a:rPr lang="en-US" smtClean="0"/>
              <a:t>8/18/22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4824F-EBE0-443F-8A8F-F64816AF04D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383870"/>
            <a:ext cx="5486313" cy="222249"/>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9448803" y="6383870"/>
            <a:ext cx="2438309" cy="222249"/>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1985815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56" indent="-137156"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57" indent="-100582"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51" indent="-137156"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76" indent="-164588"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92" userDrawn="1">
          <p15:clr>
            <a:srgbClr val="F26B43"/>
          </p15:clr>
        </p15:guide>
        <p15:guide id="3" pos="7488" userDrawn="1">
          <p15:clr>
            <a:srgbClr val="F26B43"/>
          </p15:clr>
        </p15:guide>
        <p15:guide id="4" orient="horz" pos="2832" userDrawn="1">
          <p15:clr>
            <a:srgbClr val="F26B43"/>
          </p15:clr>
        </p15:guide>
        <p15:guide id="5" orient="horz" pos="3088" userDrawn="1">
          <p15:clr>
            <a:srgbClr val="F26B43"/>
          </p15:clr>
        </p15:guide>
        <p15:guide id="6" pos="3840" userDrawn="1">
          <p15:clr>
            <a:srgbClr val="F26B43"/>
          </p15:clr>
        </p15:guide>
        <p15:guide id="7" pos="3648" userDrawn="1">
          <p15:clr>
            <a:srgbClr val="F26B43"/>
          </p15:clr>
        </p15:guide>
        <p15:guide id="8" pos="1920" userDrawn="1">
          <p15:clr>
            <a:srgbClr val="F26B43"/>
          </p15:clr>
        </p15:guide>
        <p15:guide id="9" pos="4032" userDrawn="1">
          <p15:clr>
            <a:srgbClr val="F26B43"/>
          </p15:clr>
        </p15:guide>
        <p15:guide id="10" pos="1728" userDrawn="1">
          <p15:clr>
            <a:srgbClr val="F26B43"/>
          </p15:clr>
        </p15:guide>
        <p15:guide id="11" pos="2112" userDrawn="1">
          <p15:clr>
            <a:srgbClr val="F26B43"/>
          </p15:clr>
        </p15:guide>
        <p15:guide id="12" pos="5760" userDrawn="1">
          <p15:clr>
            <a:srgbClr val="F26B43"/>
          </p15:clr>
        </p15:guide>
        <p15:guide id="13" pos="5568" userDrawn="1">
          <p15:clr>
            <a:srgbClr val="F26B43"/>
          </p15:clr>
        </p15:guide>
        <p15:guide id="14" pos="5952"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9.png"/><Relationship Id="rId4" Type="http://schemas.openxmlformats.org/officeDocument/2006/relationships/customXml" Target="../ink/ink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6.png"/><Relationship Id="rId1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5.xml"/><Relationship Id="rId16" Type="http://schemas.openxmlformats.org/officeDocument/2006/relationships/image" Target="../media/image3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4.emf"/><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9.emf"/><Relationship Id="rId3" Type="http://schemas.openxmlformats.org/officeDocument/2006/relationships/image" Target="../media/image38.png"/><Relationship Id="rId7" Type="http://schemas.microsoft.com/office/2007/relationships/hdphoto" Target="../media/hdphoto1.wdp"/><Relationship Id="rId12"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30.png"/><Relationship Id="rId11" Type="http://schemas.openxmlformats.org/officeDocument/2006/relationships/image" Target="../media/image40.png"/><Relationship Id="rId5" Type="http://schemas.openxmlformats.org/officeDocument/2006/relationships/image" Target="../media/image42.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34.emf"/><Relationship Id="rId1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iled wall&#10;&#10;Description automatically generated">
            <a:extLst>
              <a:ext uri="{FF2B5EF4-FFF2-40B4-BE49-F238E27FC236}">
                <a16:creationId xmlns:a16="http://schemas.microsoft.com/office/drawing/2014/main" id="{99F776E5-FB43-1C4D-AB37-92C0A06C86F7}"/>
              </a:ext>
            </a:extLst>
          </p:cNvPr>
          <p:cNvPicPr>
            <a:picLocks noChangeAspect="1"/>
          </p:cNvPicPr>
          <p:nvPr/>
        </p:nvPicPr>
        <p:blipFill rotWithShape="1">
          <a:blip r:embed="rId3"/>
          <a:srcRect l="302" t="14543" r="11390" b="25107"/>
          <a:stretch/>
        </p:blipFill>
        <p:spPr>
          <a:xfrm>
            <a:off x="1553158" y="410133"/>
            <a:ext cx="9173159" cy="3931477"/>
          </a:xfrm>
          <a:prstGeom prst="rect">
            <a:avLst/>
          </a:prstGeom>
        </p:spPr>
      </p:pic>
      <p:sp>
        <p:nvSpPr>
          <p:cNvPr id="4" name="Rectangle 3">
            <a:extLst>
              <a:ext uri="{FF2B5EF4-FFF2-40B4-BE49-F238E27FC236}">
                <a16:creationId xmlns:a16="http://schemas.microsoft.com/office/drawing/2014/main" id="{08A62D2D-AECC-924B-9686-6FD613505A3C}"/>
              </a:ext>
            </a:extLst>
          </p:cNvPr>
          <p:cNvSpPr/>
          <p:nvPr/>
        </p:nvSpPr>
        <p:spPr bwMode="auto">
          <a:xfrm>
            <a:off x="9579431" y="5634330"/>
            <a:ext cx="1088571" cy="3799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6000" tIns="36000" rIns="36000" bIns="36000" numCol="1" rtlCol="0" anchor="t" anchorCtr="0" compatLnSpc="1">
            <a:prstTxWarp prst="textNoShape">
              <a:avLst/>
            </a:prstTxWarp>
          </a:bodyPr>
          <a:lstStyle/>
          <a:p>
            <a:pPr defTabSz="914378" fontAlgn="base">
              <a:lnSpc>
                <a:spcPct val="90000"/>
              </a:lnSpc>
              <a:spcBef>
                <a:spcPct val="0"/>
              </a:spcBef>
              <a:spcAft>
                <a:spcPct val="0"/>
              </a:spcAft>
              <a:defRPr/>
            </a:pPr>
            <a:endParaRPr lang="en-US" sz="2000" dirty="0">
              <a:solidFill>
                <a:srgbClr val="191919"/>
              </a:solidFill>
              <a:latin typeface="HelvNeue Light for IBM" pitchFamily="34" charset="0"/>
            </a:endParaRPr>
          </a:p>
        </p:txBody>
      </p:sp>
      <p:sp>
        <p:nvSpPr>
          <p:cNvPr id="5" name="Rectangle 4">
            <a:extLst>
              <a:ext uri="{FF2B5EF4-FFF2-40B4-BE49-F238E27FC236}">
                <a16:creationId xmlns:a16="http://schemas.microsoft.com/office/drawing/2014/main" id="{E85FC3F7-DF61-4649-91FA-922FA40B15DC}"/>
              </a:ext>
            </a:extLst>
          </p:cNvPr>
          <p:cNvSpPr/>
          <p:nvPr/>
        </p:nvSpPr>
        <p:spPr>
          <a:xfrm>
            <a:off x="1553158" y="5364049"/>
            <a:ext cx="9144000" cy="50973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algn="ctr" defTabSz="685800">
              <a:defRPr/>
            </a:pPr>
            <a:r>
              <a:rPr lang="en-US" kern="0" dirty="0" err="1">
                <a:solidFill>
                  <a:prstClr val="white"/>
                </a:solidFill>
                <a:latin typeface="Calibri" panose="020F0502020204030204"/>
              </a:rPr>
              <a:t>Priti</a:t>
            </a:r>
            <a:r>
              <a:rPr lang="en-US" kern="0" dirty="0">
                <a:solidFill>
                  <a:prstClr val="white"/>
                </a:solidFill>
                <a:latin typeface="Calibri" panose="020F0502020204030204"/>
              </a:rPr>
              <a:t> Shah – Software Engineer</a:t>
            </a:r>
          </a:p>
        </p:txBody>
      </p:sp>
      <p:sp>
        <p:nvSpPr>
          <p:cNvPr id="6" name="Rectangle 5">
            <a:extLst>
              <a:ext uri="{FF2B5EF4-FFF2-40B4-BE49-F238E27FC236}">
                <a16:creationId xmlns:a16="http://schemas.microsoft.com/office/drawing/2014/main" id="{949DFC8A-41D4-904E-81CB-BA0A4EB0E3D9}"/>
              </a:ext>
            </a:extLst>
          </p:cNvPr>
          <p:cNvSpPr/>
          <p:nvPr/>
        </p:nvSpPr>
        <p:spPr>
          <a:xfrm>
            <a:off x="1524000" y="4746763"/>
            <a:ext cx="9202317" cy="577527"/>
          </a:xfrm>
          <a:prstGeom prst="rect">
            <a:avLst/>
          </a:prstGeom>
          <a:solidFill>
            <a:schemeClr val="bg1">
              <a:lumMod val="50000"/>
              <a:lumOff val="50000"/>
              <a:alpha val="20000"/>
            </a:schemeClr>
          </a:solidFill>
          <a:ln w="6350" cap="flat" cmpd="sng" algn="ctr">
            <a:noFill/>
            <a:prstDash val="solid"/>
            <a:miter lim="800000"/>
          </a:ln>
          <a:effectLst/>
        </p:spPr>
        <p:txBody>
          <a:bodyPr rtlCol="0" anchor="ctr"/>
          <a:lstStyle/>
          <a:p>
            <a:pPr algn="ctr" defTabSz="685800">
              <a:defRPr/>
            </a:pPr>
            <a:endParaRPr lang="en-US" kern="0" dirty="0">
              <a:solidFill>
                <a:prstClr val="white"/>
              </a:solidFill>
              <a:latin typeface="Calibri" panose="020F0502020204030204"/>
            </a:endParaRPr>
          </a:p>
        </p:txBody>
      </p:sp>
      <p:pic>
        <p:nvPicPr>
          <p:cNvPr id="7" name="Picture 6">
            <a:extLst>
              <a:ext uri="{FF2B5EF4-FFF2-40B4-BE49-F238E27FC236}">
                <a16:creationId xmlns:a16="http://schemas.microsoft.com/office/drawing/2014/main" id="{D1571F2E-A1EF-2841-945D-806EB072DC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49393" y="4524932"/>
            <a:ext cx="587955" cy="668219"/>
          </a:xfrm>
          <a:prstGeom prst="rect">
            <a:avLst/>
          </a:prstGeom>
        </p:spPr>
      </p:pic>
      <p:sp>
        <p:nvSpPr>
          <p:cNvPr id="8" name="Rectangle 7">
            <a:extLst>
              <a:ext uri="{FF2B5EF4-FFF2-40B4-BE49-F238E27FC236}">
                <a16:creationId xmlns:a16="http://schemas.microsoft.com/office/drawing/2014/main" id="{D4004B53-8DC6-D745-98FD-62195B060E07}"/>
              </a:ext>
            </a:extLst>
          </p:cNvPr>
          <p:cNvSpPr/>
          <p:nvPr/>
        </p:nvSpPr>
        <p:spPr>
          <a:xfrm>
            <a:off x="1825184" y="5085184"/>
            <a:ext cx="8370191" cy="346249"/>
          </a:xfrm>
          <a:prstGeom prst="rect">
            <a:avLst/>
          </a:prstGeom>
        </p:spPr>
        <p:txBody>
          <a:bodyPr wrap="square">
            <a:spAutoFit/>
          </a:bodyPr>
          <a:lstStyle/>
          <a:p>
            <a:pPr algn="ctr" defTabSz="685800">
              <a:defRPr/>
            </a:pPr>
            <a:r>
              <a:rPr lang="en-US" sz="1650" dirty="0">
                <a:solidFill>
                  <a:prstClr val="black">
                    <a:lumMod val="85000"/>
                    <a:lumOff val="15000"/>
                  </a:prstClr>
                </a:solidFill>
                <a:latin typeface="Avenir Book"/>
                <a:cs typeface="Avenir Book"/>
              </a:rPr>
              <a:t>IBM </a:t>
            </a:r>
            <a:r>
              <a:rPr lang="en-US" sz="1650" b="1" dirty="0">
                <a:solidFill>
                  <a:prstClr val="black">
                    <a:lumMod val="85000"/>
                    <a:lumOff val="15000"/>
                  </a:prstClr>
                </a:solidFill>
                <a:latin typeface="Avenir Book"/>
                <a:cs typeface="Avenir Book"/>
              </a:rPr>
              <a:t>Quantum</a:t>
            </a:r>
            <a:endParaRPr lang="en-US" sz="1650" dirty="0">
              <a:solidFill>
                <a:prstClr val="black">
                  <a:lumMod val="85000"/>
                  <a:lumOff val="15000"/>
                </a:prstClr>
              </a:solidFill>
              <a:latin typeface="Avenir Book"/>
              <a:cs typeface="Avenir Book"/>
            </a:endParaRPr>
          </a:p>
        </p:txBody>
      </p:sp>
      <p:sp>
        <p:nvSpPr>
          <p:cNvPr id="9" name="TextBox 8">
            <a:extLst>
              <a:ext uri="{FF2B5EF4-FFF2-40B4-BE49-F238E27FC236}">
                <a16:creationId xmlns:a16="http://schemas.microsoft.com/office/drawing/2014/main" id="{52D23BA5-25CC-B64B-A745-281D697394B6}"/>
              </a:ext>
            </a:extLst>
          </p:cNvPr>
          <p:cNvSpPr txBox="1"/>
          <p:nvPr/>
        </p:nvSpPr>
        <p:spPr>
          <a:xfrm>
            <a:off x="4634847" y="3231611"/>
            <a:ext cx="2032699" cy="369332"/>
          </a:xfrm>
          <a:prstGeom prst="rect">
            <a:avLst/>
          </a:prstGeom>
          <a:noFill/>
        </p:spPr>
        <p:txBody>
          <a:bodyPr wrap="square" rtlCol="0">
            <a:spAutoFit/>
          </a:bodyPr>
          <a:lstStyle/>
          <a:p>
            <a:pPr defTabSz="685800">
              <a:defRPr/>
            </a:pPr>
            <a:r>
              <a:rPr lang="en-US" dirty="0">
                <a:solidFill>
                  <a:srgbClr val="FFFFFF"/>
                </a:solidFill>
                <a:latin typeface="Avenir" panose="02000503020000020003" pitchFamily="2" charset="0"/>
                <a:ea typeface="IBM Plex Sans" charset="0"/>
                <a:cs typeface="IBM Plex Sans" charset="0"/>
              </a:rPr>
              <a:t>Slack</a:t>
            </a:r>
          </a:p>
        </p:txBody>
      </p:sp>
      <p:sp>
        <p:nvSpPr>
          <p:cNvPr id="10" name="Title 8">
            <a:extLst>
              <a:ext uri="{FF2B5EF4-FFF2-40B4-BE49-F238E27FC236}">
                <a16:creationId xmlns:a16="http://schemas.microsoft.com/office/drawing/2014/main" id="{3C17D1DC-D6F3-EC4A-A4C5-5076EF879C43}"/>
              </a:ext>
            </a:extLst>
          </p:cNvPr>
          <p:cNvSpPr txBox="1">
            <a:spLocks/>
          </p:cNvSpPr>
          <p:nvPr/>
        </p:nvSpPr>
        <p:spPr>
          <a:xfrm>
            <a:off x="2337499" y="2748727"/>
            <a:ext cx="2856474" cy="593666"/>
          </a:xfrm>
          <a:prstGeom prst="rect">
            <a:avLst/>
          </a:prstGeom>
        </p:spPr>
        <p:txBody>
          <a:bodyPr vert="horz" lIns="0" tIns="0" rIns="0" bIns="0" rtlCol="0" anchor="t" anchorCtr="0">
            <a:noAutofit/>
          </a:bodyPr>
          <a:lstStyle>
            <a:lvl1pPr algn="ctr" rtl="0" eaLnBrk="1" fontAlgn="base" hangingPunct="1">
              <a:lnSpc>
                <a:spcPct val="90000"/>
              </a:lnSpc>
              <a:spcBef>
                <a:spcPct val="0"/>
              </a:spcBef>
              <a:spcAft>
                <a:spcPct val="0"/>
              </a:spcAft>
              <a:defRPr sz="4800" b="0">
                <a:solidFill>
                  <a:schemeClr val="accent2"/>
                </a:solidFill>
                <a:latin typeface="IBM Plex Sans" panose="020B0503050203000203" pitchFamily="34" charset="0"/>
                <a:ea typeface="IBM Plex Sans"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5"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81"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l" defTabSz="685800">
              <a:defRPr/>
            </a:pPr>
            <a:endParaRPr lang="en-US" sz="3375" kern="0" dirty="0">
              <a:gradFill flip="none" rotWithShape="1">
                <a:gsLst>
                  <a:gs pos="0">
                    <a:srgbClr val="FFFFFF"/>
                  </a:gs>
                  <a:gs pos="50000">
                    <a:srgbClr val="DDE1E6"/>
                  </a:gs>
                  <a:gs pos="100000">
                    <a:srgbClr val="C1C7CD"/>
                  </a:gs>
                </a:gsLst>
                <a:lin ang="0" scaled="0"/>
                <a:tileRect/>
              </a:gradFill>
            </a:endParaRPr>
          </a:p>
        </p:txBody>
      </p:sp>
      <p:sp>
        <p:nvSpPr>
          <p:cNvPr id="12" name="Title 3">
            <a:extLst>
              <a:ext uri="{FF2B5EF4-FFF2-40B4-BE49-F238E27FC236}">
                <a16:creationId xmlns:a16="http://schemas.microsoft.com/office/drawing/2014/main" id="{35969E90-A822-3244-A475-9B50304114FF}"/>
              </a:ext>
            </a:extLst>
          </p:cNvPr>
          <p:cNvSpPr txBox="1">
            <a:spLocks/>
          </p:cNvSpPr>
          <p:nvPr/>
        </p:nvSpPr>
        <p:spPr>
          <a:xfrm>
            <a:off x="1386375" y="2168244"/>
            <a:ext cx="5153970" cy="494578"/>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Project  Qiskit Metal</a:t>
            </a:r>
            <a:endParaRPr lang="en-US" dirty="0"/>
          </a:p>
        </p:txBody>
      </p:sp>
      <p:sp>
        <p:nvSpPr>
          <p:cNvPr id="13" name="TextBox 12">
            <a:extLst>
              <a:ext uri="{FF2B5EF4-FFF2-40B4-BE49-F238E27FC236}">
                <a16:creationId xmlns:a16="http://schemas.microsoft.com/office/drawing/2014/main" id="{53647214-7A57-504A-A0D7-58EF20E01E90}"/>
              </a:ext>
            </a:extLst>
          </p:cNvPr>
          <p:cNvSpPr txBox="1"/>
          <p:nvPr/>
        </p:nvSpPr>
        <p:spPr>
          <a:xfrm>
            <a:off x="1524001" y="3556780"/>
            <a:ext cx="2750867" cy="784830"/>
          </a:xfrm>
          <a:prstGeom prst="rect">
            <a:avLst/>
          </a:prstGeom>
          <a:noFill/>
        </p:spPr>
        <p:txBody>
          <a:bodyPr wrap="square" rtlCol="0">
            <a:spAutoFit/>
          </a:bodyPr>
          <a:lstStyle/>
          <a:p>
            <a:r>
              <a:rPr lang="en-US" sz="1500" dirty="0" err="1">
                <a:solidFill>
                  <a:srgbClr val="FFDC73"/>
                </a:solidFill>
                <a:latin typeface="Avenir" panose="02000503020000020003" pitchFamily="2" charset="0"/>
                <a:ea typeface="IBM Plex Sans" charset="0"/>
                <a:cs typeface="IBM Plex Sans" charset="0"/>
              </a:rPr>
              <a:t>qiskit.org</a:t>
            </a:r>
            <a:r>
              <a:rPr lang="en-US" sz="1500" dirty="0">
                <a:solidFill>
                  <a:srgbClr val="FFDC73"/>
                </a:solidFill>
                <a:latin typeface="Avenir" panose="02000503020000020003" pitchFamily="2" charset="0"/>
                <a:ea typeface="IBM Plex Sans" charset="0"/>
                <a:cs typeface="IBM Plex Sans" charset="0"/>
              </a:rPr>
              <a:t>/metal</a:t>
            </a:r>
          </a:p>
          <a:p>
            <a:r>
              <a:rPr lang="en-US" sz="1500" dirty="0" err="1">
                <a:solidFill>
                  <a:srgbClr val="FFDC73"/>
                </a:solidFill>
                <a:latin typeface="Avenir" panose="02000503020000020003" pitchFamily="2" charset="0"/>
                <a:ea typeface="IBM Plex Sans" charset="0"/>
                <a:cs typeface="IBM Plex Sans" charset="0"/>
              </a:rPr>
              <a:t>github.com</a:t>
            </a:r>
            <a:r>
              <a:rPr lang="en-US" sz="1500" dirty="0">
                <a:solidFill>
                  <a:srgbClr val="FFDC73"/>
                </a:solidFill>
                <a:latin typeface="Avenir" panose="02000503020000020003" pitchFamily="2" charset="0"/>
                <a:ea typeface="IBM Plex Sans" charset="0"/>
                <a:cs typeface="IBM Plex Sans" charset="0"/>
              </a:rPr>
              <a:t>/Qiskit/</a:t>
            </a:r>
            <a:r>
              <a:rPr lang="en-US" sz="1500" dirty="0" err="1">
                <a:solidFill>
                  <a:srgbClr val="FFDC73"/>
                </a:solidFill>
                <a:latin typeface="Avenir" panose="02000503020000020003" pitchFamily="2" charset="0"/>
                <a:ea typeface="IBM Plex Sans" charset="0"/>
                <a:cs typeface="IBM Plex Sans" charset="0"/>
              </a:rPr>
              <a:t>qiskit</a:t>
            </a:r>
            <a:r>
              <a:rPr lang="en-US" sz="1500" dirty="0">
                <a:solidFill>
                  <a:srgbClr val="FFDC73"/>
                </a:solidFill>
                <a:latin typeface="Avenir" panose="02000503020000020003" pitchFamily="2" charset="0"/>
                <a:ea typeface="IBM Plex Sans" charset="0"/>
                <a:cs typeface="IBM Plex Sans" charset="0"/>
              </a:rPr>
              <a:t>-metal</a:t>
            </a:r>
            <a:endParaRPr lang="en-US" sz="1125" dirty="0">
              <a:solidFill>
                <a:srgbClr val="FFDC73"/>
              </a:solidFill>
              <a:latin typeface="Avenir" panose="02000503020000020003" pitchFamily="2" charset="0"/>
              <a:ea typeface="IBM Plex Sans" charset="0"/>
              <a:cs typeface="IBM Plex Sans" charset="0"/>
            </a:endParaRPr>
          </a:p>
        </p:txBody>
      </p:sp>
      <p:sp>
        <p:nvSpPr>
          <p:cNvPr id="14" name="TextBox 13">
            <a:extLst>
              <a:ext uri="{FF2B5EF4-FFF2-40B4-BE49-F238E27FC236}">
                <a16:creationId xmlns:a16="http://schemas.microsoft.com/office/drawing/2014/main" id="{A2919264-465C-3F48-AB7F-300F0960C94F}"/>
              </a:ext>
            </a:extLst>
          </p:cNvPr>
          <p:cNvSpPr txBox="1"/>
          <p:nvPr/>
        </p:nvSpPr>
        <p:spPr>
          <a:xfrm>
            <a:off x="1507617" y="3255173"/>
            <a:ext cx="2967926" cy="369332"/>
          </a:xfrm>
          <a:prstGeom prst="rect">
            <a:avLst/>
          </a:prstGeom>
          <a:noFill/>
        </p:spPr>
        <p:txBody>
          <a:bodyPr wrap="square" rtlCol="0">
            <a:spAutoFit/>
          </a:bodyPr>
          <a:lstStyle/>
          <a:p>
            <a:pPr defTabSz="685800">
              <a:defRPr/>
            </a:pPr>
            <a:r>
              <a:rPr lang="en-US" dirty="0">
                <a:solidFill>
                  <a:srgbClr val="FFFFFF"/>
                </a:solidFill>
                <a:latin typeface="Avenir" panose="02000503020000020003" pitchFamily="2" charset="0"/>
                <a:ea typeface="IBM Plex Sans" charset="0"/>
                <a:cs typeface="IBM Plex Sans" charset="0"/>
              </a:rPr>
              <a:t>Open source</a:t>
            </a:r>
          </a:p>
        </p:txBody>
      </p:sp>
      <p:sp>
        <p:nvSpPr>
          <p:cNvPr id="15" name="TextBox 14">
            <a:extLst>
              <a:ext uri="{FF2B5EF4-FFF2-40B4-BE49-F238E27FC236}">
                <a16:creationId xmlns:a16="http://schemas.microsoft.com/office/drawing/2014/main" id="{89328A00-B2E7-9A4F-B4B4-697370C15BBD}"/>
              </a:ext>
            </a:extLst>
          </p:cNvPr>
          <p:cNvSpPr txBox="1"/>
          <p:nvPr/>
        </p:nvSpPr>
        <p:spPr>
          <a:xfrm>
            <a:off x="4634847" y="3577811"/>
            <a:ext cx="2750867" cy="530915"/>
          </a:xfrm>
          <a:prstGeom prst="rect">
            <a:avLst/>
          </a:prstGeom>
          <a:noFill/>
        </p:spPr>
        <p:txBody>
          <a:bodyPr wrap="square" rtlCol="0">
            <a:spAutoFit/>
          </a:bodyPr>
          <a:lstStyle/>
          <a:p>
            <a:r>
              <a:rPr lang="en-US" sz="1350" dirty="0" err="1">
                <a:solidFill>
                  <a:srgbClr val="FFE699"/>
                </a:solidFill>
              </a:rPr>
              <a:t>qiskit.slack.com</a:t>
            </a:r>
            <a:endParaRPr lang="en-US" sz="1350" dirty="0">
              <a:solidFill>
                <a:srgbClr val="FFE699"/>
              </a:solidFill>
            </a:endParaRPr>
          </a:p>
          <a:p>
            <a:r>
              <a:rPr lang="en-US" sz="1500" dirty="0">
                <a:solidFill>
                  <a:srgbClr val="FFDC73"/>
                </a:solidFill>
                <a:latin typeface="Avenir" panose="02000503020000020003" pitchFamily="2" charset="0"/>
                <a:ea typeface="IBM Plex Sans" charset="0"/>
                <a:cs typeface="IBM Plex Sans" charset="0"/>
              </a:rPr>
              <a:t>#metal</a:t>
            </a:r>
            <a:endParaRPr lang="en-US" sz="1125" dirty="0">
              <a:solidFill>
                <a:srgbClr val="FFDC73"/>
              </a:solidFill>
              <a:latin typeface="Avenir" panose="02000503020000020003" pitchFamily="2" charset="0"/>
              <a:ea typeface="IBM Plex Sans" charset="0"/>
              <a:cs typeface="IBM Plex Sans" charset="0"/>
            </a:endParaRPr>
          </a:p>
        </p:txBody>
      </p:sp>
      <p:sp>
        <p:nvSpPr>
          <p:cNvPr id="2" name="TextBox 1">
            <a:extLst>
              <a:ext uri="{FF2B5EF4-FFF2-40B4-BE49-F238E27FC236}">
                <a16:creationId xmlns:a16="http://schemas.microsoft.com/office/drawing/2014/main" id="{86B23B42-ABCF-9546-971A-F22FA65BF1BC}"/>
              </a:ext>
            </a:extLst>
          </p:cNvPr>
          <p:cNvSpPr txBox="1"/>
          <p:nvPr/>
        </p:nvSpPr>
        <p:spPr>
          <a:xfrm>
            <a:off x="1697883" y="814624"/>
            <a:ext cx="5312517" cy="1569660"/>
          </a:xfrm>
          <a:prstGeom prst="rect">
            <a:avLst/>
          </a:prstGeom>
          <a:noFill/>
        </p:spPr>
        <p:txBody>
          <a:bodyPr wrap="square" rtlCol="0">
            <a:spAutoFit/>
          </a:bodyPr>
          <a:lstStyle/>
          <a:p>
            <a:r>
              <a:rPr lang="en-US" sz="4000" b="1" dirty="0">
                <a:solidFill>
                  <a:schemeClr val="accent1"/>
                </a:solidFill>
                <a:latin typeface="+mj-lt"/>
              </a:rPr>
              <a:t>Qiskit Metal</a:t>
            </a:r>
          </a:p>
          <a:p>
            <a:r>
              <a:rPr lang="en-US" sz="2800" b="1" dirty="0">
                <a:solidFill>
                  <a:schemeClr val="accent1"/>
                </a:solidFill>
              </a:rPr>
              <a:t>Why is the quantum community excited?</a:t>
            </a:r>
          </a:p>
        </p:txBody>
      </p:sp>
    </p:spTree>
    <p:extLst>
      <p:ext uri="{BB962C8B-B14F-4D97-AF65-F5344CB8AC3E}">
        <p14:creationId xmlns:p14="http://schemas.microsoft.com/office/powerpoint/2010/main" val="11236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A1390E1-9003-9C4A-B477-339E7C62F906}"/>
              </a:ext>
            </a:extLst>
          </p:cNvPr>
          <p:cNvGrpSpPr/>
          <p:nvPr/>
        </p:nvGrpSpPr>
        <p:grpSpPr>
          <a:xfrm>
            <a:off x="3705564" y="409106"/>
            <a:ext cx="2068748" cy="423949"/>
            <a:chOff x="116541" y="163587"/>
            <a:chExt cx="3034163" cy="621792"/>
          </a:xfrm>
        </p:grpSpPr>
        <p:pic>
          <p:nvPicPr>
            <p:cNvPr id="77" name="Picture 76">
              <a:extLst>
                <a:ext uri="{FF2B5EF4-FFF2-40B4-BE49-F238E27FC236}">
                  <a16:creationId xmlns:a16="http://schemas.microsoft.com/office/drawing/2014/main" id="{B82D7191-0E0C-1A49-989D-71571217B6AA}"/>
                </a:ext>
              </a:extLst>
            </p:cNvPr>
            <p:cNvPicPr>
              <a:picLocks noChangeAspect="1"/>
            </p:cNvPicPr>
            <p:nvPr/>
          </p:nvPicPr>
          <p:blipFill rotWithShape="1">
            <a:blip r:embed="rId3"/>
            <a:srcRect l="11155" t="-1559" r="46805" b="81168"/>
            <a:stretch/>
          </p:blipFill>
          <p:spPr>
            <a:xfrm>
              <a:off x="711842" y="163587"/>
              <a:ext cx="2438862" cy="621792"/>
            </a:xfrm>
            <a:prstGeom prst="rect">
              <a:avLst/>
            </a:prstGeom>
          </p:spPr>
        </p:pic>
        <p:pic>
          <p:nvPicPr>
            <p:cNvPr id="78" name="Picture 77">
              <a:extLst>
                <a:ext uri="{FF2B5EF4-FFF2-40B4-BE49-F238E27FC236}">
                  <a16:creationId xmlns:a16="http://schemas.microsoft.com/office/drawing/2014/main" id="{542B5CB8-A18D-5542-9BE2-6C881F329920}"/>
                </a:ext>
              </a:extLst>
            </p:cNvPr>
            <p:cNvPicPr>
              <a:picLocks noChangeAspect="1"/>
            </p:cNvPicPr>
            <p:nvPr/>
          </p:nvPicPr>
          <p:blipFill>
            <a:blip r:embed="rId4"/>
            <a:stretch>
              <a:fillRect/>
            </a:stretch>
          </p:blipFill>
          <p:spPr>
            <a:xfrm>
              <a:off x="116541" y="209956"/>
              <a:ext cx="575423" cy="575423"/>
            </a:xfrm>
            <a:prstGeom prst="rect">
              <a:avLst/>
            </a:prstGeom>
          </p:spPr>
        </p:pic>
      </p:grpSp>
      <p:sp>
        <p:nvSpPr>
          <p:cNvPr id="110" name="TextBox 109">
            <a:extLst>
              <a:ext uri="{FF2B5EF4-FFF2-40B4-BE49-F238E27FC236}">
                <a16:creationId xmlns:a16="http://schemas.microsoft.com/office/drawing/2014/main" id="{E0A5131C-4D07-E340-B951-34696F16C1B3}"/>
              </a:ext>
            </a:extLst>
          </p:cNvPr>
          <p:cNvSpPr txBox="1"/>
          <p:nvPr/>
        </p:nvSpPr>
        <p:spPr>
          <a:xfrm>
            <a:off x="5667246" y="431249"/>
            <a:ext cx="798617" cy="415498"/>
          </a:xfrm>
          <a:prstGeom prst="rect">
            <a:avLst/>
          </a:prstGeom>
          <a:noFill/>
        </p:spPr>
        <p:txBody>
          <a:bodyPr wrap="none" rtlCol="0">
            <a:spAutoFit/>
          </a:bodyPr>
          <a:lstStyle/>
          <a:p>
            <a:pPr algn="ctr" defTabSz="685800">
              <a:defRPr/>
            </a:pPr>
            <a:r>
              <a:rPr lang="en-US" sz="2100" dirty="0">
                <a:solidFill>
                  <a:srgbClr val="002060"/>
                </a:solidFill>
                <a:latin typeface="Univers" panose="020B0502020104020203"/>
              </a:rPr>
              <a:t>Flow</a:t>
            </a:r>
            <a:endParaRPr lang="en-US" sz="2100" dirty="0">
              <a:solidFill>
                <a:srgbClr val="002060"/>
              </a:solidFill>
              <a:latin typeface="Calibri" panose="020F0502020204030204"/>
            </a:endParaRPr>
          </a:p>
        </p:txBody>
      </p:sp>
      <p:grpSp>
        <p:nvGrpSpPr>
          <p:cNvPr id="33" name="Group 32">
            <a:extLst>
              <a:ext uri="{FF2B5EF4-FFF2-40B4-BE49-F238E27FC236}">
                <a16:creationId xmlns:a16="http://schemas.microsoft.com/office/drawing/2014/main" id="{96A066F9-A287-AE46-A626-9353B882D351}"/>
              </a:ext>
            </a:extLst>
          </p:cNvPr>
          <p:cNvGrpSpPr/>
          <p:nvPr/>
        </p:nvGrpSpPr>
        <p:grpSpPr>
          <a:xfrm>
            <a:off x="4707516" y="3262655"/>
            <a:ext cx="1626318" cy="1613414"/>
            <a:chOff x="3171687" y="2352573"/>
            <a:chExt cx="2168424" cy="2151219"/>
          </a:xfrm>
        </p:grpSpPr>
        <p:grpSp>
          <p:nvGrpSpPr>
            <p:cNvPr id="21" name="Group 20">
              <a:extLst>
                <a:ext uri="{FF2B5EF4-FFF2-40B4-BE49-F238E27FC236}">
                  <a16:creationId xmlns:a16="http://schemas.microsoft.com/office/drawing/2014/main" id="{C5A89113-0C3D-CC42-8D44-7022C36A11C7}"/>
                </a:ext>
              </a:extLst>
            </p:cNvPr>
            <p:cNvGrpSpPr/>
            <p:nvPr/>
          </p:nvGrpSpPr>
          <p:grpSpPr>
            <a:xfrm>
              <a:off x="3214916" y="2352573"/>
              <a:ext cx="2125195" cy="2151219"/>
              <a:chOff x="4540250" y="1854200"/>
              <a:chExt cx="3111500" cy="3149600"/>
            </a:xfrm>
          </p:grpSpPr>
          <p:pic>
            <p:nvPicPr>
              <p:cNvPr id="19" name="Picture 18">
                <a:extLst>
                  <a:ext uri="{FF2B5EF4-FFF2-40B4-BE49-F238E27FC236}">
                    <a16:creationId xmlns:a16="http://schemas.microsoft.com/office/drawing/2014/main" id="{DC642651-5095-9943-816E-A4F9D35A3F3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40250" y="1854200"/>
                <a:ext cx="3111500" cy="3149600"/>
              </a:xfrm>
              <a:prstGeom prst="rect">
                <a:avLst/>
              </a:prstGeom>
            </p:spPr>
          </p:pic>
          <p:sp>
            <p:nvSpPr>
              <p:cNvPr id="20" name="Rectangle 19">
                <a:extLst>
                  <a:ext uri="{FF2B5EF4-FFF2-40B4-BE49-F238E27FC236}">
                    <a16:creationId xmlns:a16="http://schemas.microsoft.com/office/drawing/2014/main" id="{87E6D9B5-47FE-0245-BFD8-F54D683BE67E}"/>
                  </a:ext>
                </a:extLst>
              </p:cNvPr>
              <p:cNvSpPr/>
              <p:nvPr/>
            </p:nvSpPr>
            <p:spPr>
              <a:xfrm>
                <a:off x="5450541" y="3684494"/>
                <a:ext cx="1156447" cy="457200"/>
              </a:xfrm>
              <a:prstGeom prst="rect">
                <a:avLst/>
              </a:prstGeom>
              <a:solidFill>
                <a:srgbClr val="084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22" name="TextBox 21">
              <a:extLst>
                <a:ext uri="{FF2B5EF4-FFF2-40B4-BE49-F238E27FC236}">
                  <a16:creationId xmlns:a16="http://schemas.microsoft.com/office/drawing/2014/main" id="{0951B99A-3325-2B49-8FE8-E122E29DAB1B}"/>
                </a:ext>
              </a:extLst>
            </p:cNvPr>
            <p:cNvSpPr txBox="1"/>
            <p:nvPr/>
          </p:nvSpPr>
          <p:spPr>
            <a:xfrm>
              <a:off x="3171687" y="3227446"/>
              <a:ext cx="2125195" cy="1261884"/>
            </a:xfrm>
            <a:prstGeom prst="rect">
              <a:avLst/>
            </a:prstGeom>
            <a:noFill/>
          </p:spPr>
          <p:txBody>
            <a:bodyPr wrap="square" rtlCol="0">
              <a:spAutoFit/>
            </a:bodyPr>
            <a:lstStyle/>
            <a:p>
              <a:pPr algn="ctr" defTabSz="685800">
                <a:defRPr/>
              </a:pPr>
              <a:r>
                <a:rPr lang="en-US" sz="1350" b="1" dirty="0">
                  <a:solidFill>
                    <a:prstClr val="white"/>
                  </a:solidFill>
                  <a:latin typeface="Calibri" panose="020F0502020204030204"/>
                </a:rPr>
                <a:t>Core user</a:t>
              </a:r>
            </a:p>
            <a:p>
              <a:pPr algn="ctr" defTabSz="685800">
                <a:defRPr/>
              </a:pPr>
              <a:r>
                <a:rPr lang="en-US" sz="750" b="1" dirty="0">
                  <a:solidFill>
                    <a:prstClr val="white"/>
                  </a:solidFill>
                  <a:latin typeface="Calibri" panose="020F0502020204030204"/>
                </a:rPr>
                <a:t>[person]</a:t>
              </a:r>
            </a:p>
            <a:p>
              <a:pPr algn="ctr" defTabSz="685800">
                <a:defRPr/>
              </a:pPr>
              <a:endParaRPr lang="en-US" sz="750" b="1" dirty="0">
                <a:solidFill>
                  <a:prstClr val="white"/>
                </a:solidFill>
                <a:latin typeface="Calibri" panose="020F0502020204030204"/>
              </a:endParaRPr>
            </a:p>
            <a:p>
              <a:pPr algn="ctr" defTabSz="685800">
                <a:defRPr/>
              </a:pPr>
              <a:r>
                <a:rPr lang="en-US" sz="900" b="1" dirty="0">
                  <a:solidFill>
                    <a:prstClr val="white"/>
                  </a:solidFill>
                  <a:latin typeface="Calibri" panose="020F0502020204030204"/>
                </a:rPr>
                <a:t>A quantum-chip designer, simulator, or theorist.  Uses ready features or extends.</a:t>
              </a:r>
            </a:p>
          </p:txBody>
        </p:sp>
      </p:grpSp>
      <p:grpSp>
        <p:nvGrpSpPr>
          <p:cNvPr id="3" name="Group 2">
            <a:extLst>
              <a:ext uri="{FF2B5EF4-FFF2-40B4-BE49-F238E27FC236}">
                <a16:creationId xmlns:a16="http://schemas.microsoft.com/office/drawing/2014/main" id="{3746ABCC-9E8A-DE4B-B936-90A07BF28BA5}"/>
              </a:ext>
            </a:extLst>
          </p:cNvPr>
          <p:cNvGrpSpPr/>
          <p:nvPr/>
        </p:nvGrpSpPr>
        <p:grpSpPr>
          <a:xfrm>
            <a:off x="3985967" y="1397728"/>
            <a:ext cx="3151516" cy="1249184"/>
            <a:chOff x="3282622" y="621246"/>
            <a:chExt cx="4202021" cy="1665579"/>
          </a:xfrm>
        </p:grpSpPr>
        <p:sp>
          <p:nvSpPr>
            <p:cNvPr id="120" name="Content Placeholder 3">
              <a:extLst>
                <a:ext uri="{FF2B5EF4-FFF2-40B4-BE49-F238E27FC236}">
                  <a16:creationId xmlns:a16="http://schemas.microsoft.com/office/drawing/2014/main" id="{213712B3-9C58-8747-AFDB-5B1E97F00838}"/>
                </a:ext>
              </a:extLst>
            </p:cNvPr>
            <p:cNvSpPr txBox="1">
              <a:spLocks/>
            </p:cNvSpPr>
            <p:nvPr/>
          </p:nvSpPr>
          <p:spPr>
            <a:xfrm>
              <a:off x="3282622" y="621246"/>
              <a:ext cx="4202021" cy="1665579"/>
            </a:xfrm>
            <a:prstGeom prst="roundRect">
              <a:avLst/>
            </a:prstGeom>
            <a:solidFill>
              <a:schemeClr val="accent5"/>
            </a:solidFill>
            <a:ln w="28575" cap="rnd" cmpd="sng" algn="ctr">
              <a:solidFill>
                <a:srgbClr val="BC9E67">
                  <a:shade val="50000"/>
                </a:srgbClr>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sp>
          <p:nvSpPr>
            <p:cNvPr id="122" name="Rectangle 121">
              <a:extLst>
                <a:ext uri="{FF2B5EF4-FFF2-40B4-BE49-F238E27FC236}">
                  <a16:creationId xmlns:a16="http://schemas.microsoft.com/office/drawing/2014/main" id="{1D74682E-7830-3A45-91B4-3729A16B1850}"/>
                </a:ext>
              </a:extLst>
            </p:cNvPr>
            <p:cNvSpPr/>
            <p:nvPr/>
          </p:nvSpPr>
          <p:spPr>
            <a:xfrm>
              <a:off x="5084113" y="728925"/>
              <a:ext cx="1443131" cy="411395"/>
            </a:xfrm>
            <a:prstGeom prst="rect">
              <a:avLst/>
            </a:prstGeom>
          </p:spPr>
          <p:txBody>
            <a:bodyPr wrap="none">
              <a:spAutoFit/>
            </a:bodyPr>
            <a:lstStyle/>
            <a:p>
              <a:pPr defTabSz="342900">
                <a:lnSpc>
                  <a:spcPct val="120000"/>
                </a:lnSpc>
                <a:spcBef>
                  <a:spcPct val="20000"/>
                </a:spcBef>
                <a:spcAft>
                  <a:spcPts val="450"/>
                </a:spcAft>
                <a:buClr>
                  <a:srgbClr val="BC9E67"/>
                </a:buClr>
                <a:buSzPct val="92000"/>
                <a:defRPr/>
              </a:pPr>
              <a:r>
                <a:rPr lang="en-US" sz="1275" b="1" dirty="0">
                  <a:solidFill>
                    <a:srgbClr val="002060"/>
                  </a:solidFill>
                  <a:latin typeface="Univers" panose="020B0502020104020203"/>
                </a:rPr>
                <a:t>GDS / </a:t>
              </a:r>
              <a:r>
                <a:rPr lang="en-US" sz="1275" b="1" i="1" dirty="0">
                  <a:solidFill>
                    <a:srgbClr val="002060"/>
                  </a:solidFill>
                  <a:latin typeface="Univers" panose="020B0502020104020203"/>
                </a:rPr>
                <a:t>DRC</a:t>
              </a:r>
              <a:r>
                <a:rPr lang="en-US" sz="1275" b="1" dirty="0">
                  <a:solidFill>
                    <a:srgbClr val="002060"/>
                  </a:solidFill>
                  <a:latin typeface="Univers" panose="020B0502020104020203"/>
                </a:rPr>
                <a:t> </a:t>
              </a:r>
            </a:p>
          </p:txBody>
        </p:sp>
        <p:pic>
          <p:nvPicPr>
            <p:cNvPr id="124" name="Picture 123">
              <a:extLst>
                <a:ext uri="{FF2B5EF4-FFF2-40B4-BE49-F238E27FC236}">
                  <a16:creationId xmlns:a16="http://schemas.microsoft.com/office/drawing/2014/main" id="{847B02D1-8CD3-564B-A874-3F75BB01B3B3}"/>
                </a:ext>
              </a:extLst>
            </p:cNvPr>
            <p:cNvPicPr>
              <a:picLocks noChangeAspect="1"/>
            </p:cNvPicPr>
            <p:nvPr/>
          </p:nvPicPr>
          <p:blipFill rotWithShape="1">
            <a:blip r:embed="rId6"/>
            <a:srcRect l="12821" r="12821"/>
            <a:stretch/>
          </p:blipFill>
          <p:spPr>
            <a:xfrm>
              <a:off x="3449208" y="743785"/>
              <a:ext cx="1530842" cy="1477044"/>
            </a:xfrm>
            <a:prstGeom prst="rect">
              <a:avLst/>
            </a:prstGeom>
          </p:spPr>
        </p:pic>
        <p:sp>
          <p:nvSpPr>
            <p:cNvPr id="204" name="TextBox 203">
              <a:extLst>
                <a:ext uri="{FF2B5EF4-FFF2-40B4-BE49-F238E27FC236}">
                  <a16:creationId xmlns:a16="http://schemas.microsoft.com/office/drawing/2014/main" id="{C4D0C465-BC57-9E41-A424-68A219B81C24}"/>
                </a:ext>
              </a:extLst>
            </p:cNvPr>
            <p:cNvSpPr txBox="1"/>
            <p:nvPr/>
          </p:nvSpPr>
          <p:spPr>
            <a:xfrm>
              <a:off x="5084113" y="1080618"/>
              <a:ext cx="2125194" cy="954108"/>
            </a:xfrm>
            <a:prstGeom prst="rect">
              <a:avLst/>
            </a:prstGeom>
            <a:noFill/>
          </p:spPr>
          <p:txBody>
            <a:bodyPr wrap="square" rtlCol="0">
              <a:spAutoFit/>
            </a:bodyPr>
            <a:lstStyle/>
            <a:p>
              <a:pPr defTabSz="685800">
                <a:defRPr/>
              </a:pPr>
              <a:r>
                <a:rPr lang="en-US" sz="1350" dirty="0">
                  <a:solidFill>
                    <a:srgbClr val="002060"/>
                  </a:solidFill>
                  <a:latin typeface="Calibri" panose="020F0502020204030204"/>
                </a:rPr>
                <a:t>Layout external tools and procedures / </a:t>
              </a:r>
              <a:r>
                <a:rPr lang="en-US" sz="1350" i="1" dirty="0">
                  <a:solidFill>
                    <a:srgbClr val="002060"/>
                  </a:solidFill>
                  <a:latin typeface="Calibri" panose="020F0502020204030204"/>
                </a:rPr>
                <a:t>checks</a:t>
              </a:r>
            </a:p>
          </p:txBody>
        </p:sp>
      </p:grpSp>
      <p:grpSp>
        <p:nvGrpSpPr>
          <p:cNvPr id="4" name="Group 3">
            <a:extLst>
              <a:ext uri="{FF2B5EF4-FFF2-40B4-BE49-F238E27FC236}">
                <a16:creationId xmlns:a16="http://schemas.microsoft.com/office/drawing/2014/main" id="{6B54D018-C1F7-9847-9620-4A1201560A23}"/>
              </a:ext>
            </a:extLst>
          </p:cNvPr>
          <p:cNvGrpSpPr/>
          <p:nvPr/>
        </p:nvGrpSpPr>
        <p:grpSpPr>
          <a:xfrm>
            <a:off x="7395312" y="1397727"/>
            <a:ext cx="3155424" cy="2023252"/>
            <a:chOff x="7828414" y="621246"/>
            <a:chExt cx="4207231" cy="2697669"/>
          </a:xfrm>
        </p:grpSpPr>
        <p:sp>
          <p:nvSpPr>
            <p:cNvPr id="133" name="Content Placeholder 3">
              <a:extLst>
                <a:ext uri="{FF2B5EF4-FFF2-40B4-BE49-F238E27FC236}">
                  <a16:creationId xmlns:a16="http://schemas.microsoft.com/office/drawing/2014/main" id="{E8398D32-C89D-9A4B-9D70-1B8DC6BD0A22}"/>
                </a:ext>
              </a:extLst>
            </p:cNvPr>
            <p:cNvSpPr txBox="1">
              <a:spLocks/>
            </p:cNvSpPr>
            <p:nvPr/>
          </p:nvSpPr>
          <p:spPr>
            <a:xfrm>
              <a:off x="7828414" y="621246"/>
              <a:ext cx="4202021" cy="2697669"/>
            </a:xfrm>
            <a:prstGeom prst="roundRect">
              <a:avLst/>
            </a:prstGeom>
            <a:solidFill>
              <a:schemeClr val="accent5"/>
            </a:solidFill>
            <a:ln w="28575" cap="rnd" cmpd="sng" algn="ctr">
              <a:solidFill>
                <a:srgbClr val="BC9E67">
                  <a:shade val="50000"/>
                </a:srgbClr>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grpSp>
          <p:nvGrpSpPr>
            <p:cNvPr id="25" name="Group 24">
              <a:extLst>
                <a:ext uri="{FF2B5EF4-FFF2-40B4-BE49-F238E27FC236}">
                  <a16:creationId xmlns:a16="http://schemas.microsoft.com/office/drawing/2014/main" id="{315FCA58-DDB4-B549-9049-8DEEC48D6784}"/>
                </a:ext>
              </a:extLst>
            </p:cNvPr>
            <p:cNvGrpSpPr/>
            <p:nvPr/>
          </p:nvGrpSpPr>
          <p:grpSpPr>
            <a:xfrm>
              <a:off x="7890787" y="1370599"/>
              <a:ext cx="1530842" cy="1805125"/>
              <a:chOff x="6811193" y="2565860"/>
              <a:chExt cx="1530842" cy="1805125"/>
            </a:xfrm>
          </p:grpSpPr>
          <p:sp>
            <p:nvSpPr>
              <p:cNvPr id="115" name="Content Placeholder 3">
                <a:extLst>
                  <a:ext uri="{FF2B5EF4-FFF2-40B4-BE49-F238E27FC236}">
                    <a16:creationId xmlns:a16="http://schemas.microsoft.com/office/drawing/2014/main" id="{0B6CE551-DCBC-AA40-B93F-A927AD44C204}"/>
                  </a:ext>
                </a:extLst>
              </p:cNvPr>
              <p:cNvSpPr txBox="1">
                <a:spLocks/>
              </p:cNvSpPr>
              <p:nvPr/>
            </p:nvSpPr>
            <p:spPr>
              <a:xfrm>
                <a:off x="6811193" y="2569631"/>
                <a:ext cx="1530842" cy="1801354"/>
              </a:xfrm>
              <a:prstGeom prst="roundRect">
                <a:avLst/>
              </a:prstGeom>
              <a:solidFill>
                <a:schemeClr val="accent4">
                  <a:lumMod val="40000"/>
                  <a:lumOff val="60000"/>
                  <a:alpha val="70000"/>
                </a:schemeClr>
              </a:solidFill>
              <a:ln w="28575" cap="rnd" cmpd="sng" algn="ctr">
                <a:solidFill>
                  <a:srgbClr val="BC9E67">
                    <a:shade val="50000"/>
                  </a:srgbClr>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pic>
            <p:nvPicPr>
              <p:cNvPr id="116" name="Picture 115">
                <a:extLst>
                  <a:ext uri="{FF2B5EF4-FFF2-40B4-BE49-F238E27FC236}">
                    <a16:creationId xmlns:a16="http://schemas.microsoft.com/office/drawing/2014/main" id="{970EEAEB-ED48-A04B-A52E-051C867A73EF}"/>
                  </a:ext>
                </a:extLst>
              </p:cNvPr>
              <p:cNvPicPr>
                <a:picLocks noChangeAspect="1"/>
              </p:cNvPicPr>
              <p:nvPr/>
            </p:nvPicPr>
            <p:blipFill>
              <a:blip r:embed="rId7"/>
              <a:stretch>
                <a:fillRect/>
              </a:stretch>
            </p:blipFill>
            <p:spPr>
              <a:xfrm>
                <a:off x="6867646" y="2935321"/>
                <a:ext cx="1420360" cy="1367756"/>
              </a:xfrm>
              <a:prstGeom prst="rect">
                <a:avLst/>
              </a:prstGeom>
            </p:spPr>
          </p:pic>
          <p:sp>
            <p:nvSpPr>
              <p:cNvPr id="117" name="Rectangle 116">
                <a:extLst>
                  <a:ext uri="{FF2B5EF4-FFF2-40B4-BE49-F238E27FC236}">
                    <a16:creationId xmlns:a16="http://schemas.microsoft.com/office/drawing/2014/main" id="{D85ED969-445F-3F49-82BB-EE71EF0192F4}"/>
                  </a:ext>
                </a:extLst>
              </p:cNvPr>
              <p:cNvSpPr/>
              <p:nvPr/>
            </p:nvSpPr>
            <p:spPr>
              <a:xfrm>
                <a:off x="6824201" y="2565860"/>
                <a:ext cx="1507250" cy="411395"/>
              </a:xfrm>
              <a:prstGeom prst="rect">
                <a:avLst/>
              </a:prstGeom>
              <a:noFill/>
            </p:spPr>
            <p:txBody>
              <a:bodyPr wrap="none">
                <a:spAutoFit/>
              </a:bodyPr>
              <a:lstStyle/>
              <a:p>
                <a:pPr algn="ctr" defTabSz="342900">
                  <a:lnSpc>
                    <a:spcPct val="120000"/>
                  </a:lnSpc>
                  <a:spcBef>
                    <a:spcPct val="20000"/>
                  </a:spcBef>
                  <a:spcAft>
                    <a:spcPts val="450"/>
                  </a:spcAft>
                  <a:buClr>
                    <a:srgbClr val="BC9E67"/>
                  </a:buClr>
                  <a:buSzPct val="92000"/>
                  <a:defRPr/>
                </a:pPr>
                <a:r>
                  <a:rPr lang="en-US" sz="1275" dirty="0">
                    <a:solidFill>
                      <a:srgbClr val="002060"/>
                    </a:solidFill>
                    <a:latin typeface="Univers" panose="020B0502020104020203"/>
                  </a:rPr>
                  <a:t>Ansys HFSS</a:t>
                </a:r>
              </a:p>
            </p:txBody>
          </p:sp>
        </p:grpSp>
        <p:grpSp>
          <p:nvGrpSpPr>
            <p:cNvPr id="26" name="Group 25">
              <a:extLst>
                <a:ext uri="{FF2B5EF4-FFF2-40B4-BE49-F238E27FC236}">
                  <a16:creationId xmlns:a16="http://schemas.microsoft.com/office/drawing/2014/main" id="{54F652D5-9C68-7B47-B4DD-4A622FCB444D}"/>
                </a:ext>
              </a:extLst>
            </p:cNvPr>
            <p:cNvGrpSpPr/>
            <p:nvPr/>
          </p:nvGrpSpPr>
          <p:grpSpPr>
            <a:xfrm>
              <a:off x="9465147" y="1372874"/>
              <a:ext cx="1417169" cy="1804345"/>
              <a:chOff x="9941679" y="2665107"/>
              <a:chExt cx="1417169" cy="1804345"/>
            </a:xfrm>
          </p:grpSpPr>
          <p:sp>
            <p:nvSpPr>
              <p:cNvPr id="118" name="Content Placeholder 3">
                <a:extLst>
                  <a:ext uri="{FF2B5EF4-FFF2-40B4-BE49-F238E27FC236}">
                    <a16:creationId xmlns:a16="http://schemas.microsoft.com/office/drawing/2014/main" id="{53EBE18F-F83F-5E40-809E-9BF980F10B4C}"/>
                  </a:ext>
                </a:extLst>
              </p:cNvPr>
              <p:cNvSpPr txBox="1">
                <a:spLocks/>
              </p:cNvSpPr>
              <p:nvPr/>
            </p:nvSpPr>
            <p:spPr>
              <a:xfrm>
                <a:off x="9941679" y="2668098"/>
                <a:ext cx="1417169" cy="1801354"/>
              </a:xfrm>
              <a:prstGeom prst="roundRect">
                <a:avLst/>
              </a:prstGeom>
              <a:solidFill>
                <a:schemeClr val="accent4">
                  <a:lumMod val="40000"/>
                  <a:lumOff val="60000"/>
                  <a:alpha val="70000"/>
                </a:schemeClr>
              </a:solidFill>
              <a:ln w="28575" cap="rnd" cmpd="sng" algn="ctr">
                <a:solidFill>
                  <a:srgbClr val="BC9E67">
                    <a:shade val="50000"/>
                  </a:srgbClr>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sp>
            <p:nvSpPr>
              <p:cNvPr id="119" name="Rectangle 118">
                <a:extLst>
                  <a:ext uri="{FF2B5EF4-FFF2-40B4-BE49-F238E27FC236}">
                    <a16:creationId xmlns:a16="http://schemas.microsoft.com/office/drawing/2014/main" id="{0B55E59C-FEFF-7D4D-81E0-BE841C2E97E7}"/>
                  </a:ext>
                </a:extLst>
              </p:cNvPr>
              <p:cNvSpPr/>
              <p:nvPr/>
            </p:nvSpPr>
            <p:spPr>
              <a:xfrm>
                <a:off x="9957552" y="2665107"/>
                <a:ext cx="1385422" cy="411395"/>
              </a:xfrm>
              <a:prstGeom prst="rect">
                <a:avLst/>
              </a:prstGeom>
            </p:spPr>
            <p:txBody>
              <a:bodyPr wrap="none">
                <a:spAutoFit/>
              </a:bodyPr>
              <a:lstStyle/>
              <a:p>
                <a:pPr algn="ctr" defTabSz="342900">
                  <a:lnSpc>
                    <a:spcPct val="120000"/>
                  </a:lnSpc>
                  <a:spcBef>
                    <a:spcPct val="20000"/>
                  </a:spcBef>
                  <a:spcAft>
                    <a:spcPts val="450"/>
                  </a:spcAft>
                  <a:buClr>
                    <a:srgbClr val="BC9E67"/>
                  </a:buClr>
                  <a:buSzPct val="92000"/>
                  <a:defRPr/>
                </a:pPr>
                <a:r>
                  <a:rPr lang="en-US" sz="1275" dirty="0">
                    <a:solidFill>
                      <a:srgbClr val="002060"/>
                    </a:solidFill>
                    <a:latin typeface="Univers" panose="020B0502020104020203"/>
                  </a:rPr>
                  <a:t>Ansys Q3D</a:t>
                </a:r>
              </a:p>
            </p:txBody>
          </p:sp>
        </p:grpSp>
        <p:sp>
          <p:nvSpPr>
            <p:cNvPr id="27" name="TextBox 26">
              <a:extLst>
                <a:ext uri="{FF2B5EF4-FFF2-40B4-BE49-F238E27FC236}">
                  <a16:creationId xmlns:a16="http://schemas.microsoft.com/office/drawing/2014/main" id="{2934651E-1D97-F14B-A6EB-2A95E269F90C}"/>
                </a:ext>
              </a:extLst>
            </p:cNvPr>
            <p:cNvSpPr txBox="1"/>
            <p:nvPr/>
          </p:nvSpPr>
          <p:spPr>
            <a:xfrm>
              <a:off x="8146953" y="700979"/>
              <a:ext cx="3696818" cy="677108"/>
            </a:xfrm>
            <a:prstGeom prst="rect">
              <a:avLst/>
            </a:prstGeom>
            <a:noFill/>
          </p:spPr>
          <p:txBody>
            <a:bodyPr wrap="square" rtlCol="0">
              <a:spAutoFit/>
            </a:bodyPr>
            <a:lstStyle/>
            <a:p>
              <a:pPr algn="ctr" defTabSz="685800">
                <a:defRPr/>
              </a:pPr>
              <a:r>
                <a:rPr lang="en-US" sz="1350" b="1" dirty="0">
                  <a:solidFill>
                    <a:srgbClr val="002060"/>
                  </a:solidFill>
                  <a:latin typeface="Calibri" panose="020F0502020204030204"/>
                </a:rPr>
                <a:t>External Simulation Tools </a:t>
              </a:r>
            </a:p>
            <a:p>
              <a:pPr algn="ctr" defTabSz="685800">
                <a:defRPr/>
              </a:pPr>
              <a:r>
                <a:rPr lang="en-US" sz="1350" dirty="0">
                  <a:solidFill>
                    <a:srgbClr val="002060"/>
                  </a:solidFill>
                  <a:latin typeface="Calibri" panose="020F0502020204030204"/>
                </a:rPr>
                <a:t>EM simulations</a:t>
              </a:r>
            </a:p>
          </p:txBody>
        </p:sp>
        <p:grpSp>
          <p:nvGrpSpPr>
            <p:cNvPr id="205" name="Group 204">
              <a:extLst>
                <a:ext uri="{FF2B5EF4-FFF2-40B4-BE49-F238E27FC236}">
                  <a16:creationId xmlns:a16="http://schemas.microsoft.com/office/drawing/2014/main" id="{E4ABE83D-C709-0A4B-A807-9B461C38D2C4}"/>
                </a:ext>
              </a:extLst>
            </p:cNvPr>
            <p:cNvGrpSpPr/>
            <p:nvPr/>
          </p:nvGrpSpPr>
          <p:grpSpPr>
            <a:xfrm>
              <a:off x="10893879" y="1370159"/>
              <a:ext cx="1141766" cy="1801354"/>
              <a:chOff x="9852694" y="2668098"/>
              <a:chExt cx="1141766" cy="1801354"/>
            </a:xfrm>
          </p:grpSpPr>
          <p:sp>
            <p:nvSpPr>
              <p:cNvPr id="206" name="Content Placeholder 3">
                <a:extLst>
                  <a:ext uri="{FF2B5EF4-FFF2-40B4-BE49-F238E27FC236}">
                    <a16:creationId xmlns:a16="http://schemas.microsoft.com/office/drawing/2014/main" id="{DF944EE7-781F-3847-A30F-541EC6EDADCF}"/>
                  </a:ext>
                </a:extLst>
              </p:cNvPr>
              <p:cNvSpPr txBox="1">
                <a:spLocks/>
              </p:cNvSpPr>
              <p:nvPr/>
            </p:nvSpPr>
            <p:spPr>
              <a:xfrm>
                <a:off x="9886287" y="2668098"/>
                <a:ext cx="1023940" cy="1801354"/>
              </a:xfrm>
              <a:prstGeom prst="roundRect">
                <a:avLst/>
              </a:prstGeom>
              <a:solidFill>
                <a:schemeClr val="accent4">
                  <a:lumMod val="40000"/>
                  <a:lumOff val="60000"/>
                  <a:alpha val="70018"/>
                </a:schemeClr>
              </a:solidFill>
              <a:ln w="28575" cap="rnd" cmpd="sng" algn="ctr">
                <a:solidFill>
                  <a:srgbClr val="BC9E67">
                    <a:shade val="50000"/>
                  </a:srgbClr>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sp>
            <p:nvSpPr>
              <p:cNvPr id="207" name="Rectangle 206">
                <a:extLst>
                  <a:ext uri="{FF2B5EF4-FFF2-40B4-BE49-F238E27FC236}">
                    <a16:creationId xmlns:a16="http://schemas.microsoft.com/office/drawing/2014/main" id="{294A4886-20A3-584B-80A4-5CAC4E7214E4}"/>
                  </a:ext>
                </a:extLst>
              </p:cNvPr>
              <p:cNvSpPr/>
              <p:nvPr/>
            </p:nvSpPr>
            <p:spPr>
              <a:xfrm>
                <a:off x="9852694" y="2678953"/>
                <a:ext cx="1141766" cy="1314889"/>
              </a:xfrm>
              <a:prstGeom prst="rect">
                <a:avLst/>
              </a:prstGeom>
            </p:spPr>
            <p:txBody>
              <a:bodyPr wrap="none">
                <a:spAutoFit/>
              </a:bodyPr>
              <a:lstStyle/>
              <a:p>
                <a:pPr algn="ctr" defTabSz="342900">
                  <a:lnSpc>
                    <a:spcPct val="120000"/>
                  </a:lnSpc>
                  <a:spcBef>
                    <a:spcPct val="20000"/>
                  </a:spcBef>
                  <a:spcAft>
                    <a:spcPts val="450"/>
                  </a:spcAft>
                  <a:buClr>
                    <a:srgbClr val="BC9E67"/>
                  </a:buClr>
                  <a:buSzPct val="92000"/>
                  <a:defRPr/>
                </a:pPr>
                <a:r>
                  <a:rPr lang="en-US" sz="1275" dirty="0">
                    <a:solidFill>
                      <a:srgbClr val="002060"/>
                    </a:solidFill>
                    <a:latin typeface="Univers" panose="020B0502020104020203"/>
                  </a:rPr>
                  <a:t>Keysight</a:t>
                </a:r>
              </a:p>
              <a:p>
                <a:pPr algn="ctr" defTabSz="342900">
                  <a:lnSpc>
                    <a:spcPct val="120000"/>
                  </a:lnSpc>
                  <a:spcBef>
                    <a:spcPct val="20000"/>
                  </a:spcBef>
                  <a:spcAft>
                    <a:spcPts val="450"/>
                  </a:spcAft>
                  <a:buClr>
                    <a:srgbClr val="BC9E67"/>
                  </a:buClr>
                  <a:buSzPct val="92000"/>
                  <a:defRPr/>
                </a:pPr>
                <a:r>
                  <a:rPr lang="en-US" sz="1275" dirty="0">
                    <a:solidFill>
                      <a:srgbClr val="002060"/>
                    </a:solidFill>
                    <a:latin typeface="Univers" panose="020B0502020104020203"/>
                  </a:rPr>
                  <a:t>a</a:t>
                </a:r>
                <a:r>
                  <a:rPr lang="en-US" sz="1275" dirty="0" err="1">
                    <a:solidFill>
                      <a:srgbClr val="002060"/>
                    </a:solidFill>
                    <a:latin typeface="Univers" panose="020B0502020104020203"/>
                  </a:rPr>
                  <a:t>nd</a:t>
                </a:r>
                <a:endParaRPr lang="en-US" sz="1275" dirty="0">
                  <a:solidFill>
                    <a:srgbClr val="002060"/>
                  </a:solidFill>
                  <a:latin typeface="Univers" panose="020B0502020104020203"/>
                </a:endParaRPr>
              </a:p>
              <a:p>
                <a:pPr algn="ctr" defTabSz="342900">
                  <a:lnSpc>
                    <a:spcPct val="120000"/>
                  </a:lnSpc>
                  <a:spcBef>
                    <a:spcPct val="20000"/>
                  </a:spcBef>
                  <a:spcAft>
                    <a:spcPts val="450"/>
                  </a:spcAft>
                  <a:buClr>
                    <a:srgbClr val="BC9E67"/>
                  </a:buClr>
                  <a:buSzPct val="92000"/>
                  <a:defRPr/>
                </a:pPr>
                <a:r>
                  <a:rPr lang="en-US" sz="1275" dirty="0">
                    <a:solidFill>
                      <a:srgbClr val="002060"/>
                    </a:solidFill>
                    <a:latin typeface="Univers" panose="020B0502020104020203"/>
                  </a:rPr>
                  <a:t>others</a:t>
                </a:r>
              </a:p>
            </p:txBody>
          </p:sp>
        </p:grpSp>
      </p:grpSp>
      <p:grpSp>
        <p:nvGrpSpPr>
          <p:cNvPr id="5" name="Group 4">
            <a:extLst>
              <a:ext uri="{FF2B5EF4-FFF2-40B4-BE49-F238E27FC236}">
                <a16:creationId xmlns:a16="http://schemas.microsoft.com/office/drawing/2014/main" id="{FF5255F0-CEA4-664E-8E0F-2772DA0ECA85}"/>
              </a:ext>
            </a:extLst>
          </p:cNvPr>
          <p:cNvGrpSpPr/>
          <p:nvPr/>
        </p:nvGrpSpPr>
        <p:grpSpPr>
          <a:xfrm>
            <a:off x="7377591" y="3805697"/>
            <a:ext cx="3146807" cy="2554817"/>
            <a:chOff x="7834691" y="3417711"/>
            <a:chExt cx="4195743" cy="3406422"/>
          </a:xfrm>
        </p:grpSpPr>
        <p:sp>
          <p:nvSpPr>
            <p:cNvPr id="203" name="Content Placeholder 3">
              <a:extLst>
                <a:ext uri="{FF2B5EF4-FFF2-40B4-BE49-F238E27FC236}">
                  <a16:creationId xmlns:a16="http://schemas.microsoft.com/office/drawing/2014/main" id="{A5493822-C3D1-994A-8082-2580D4FD0A59}"/>
                </a:ext>
              </a:extLst>
            </p:cNvPr>
            <p:cNvSpPr txBox="1">
              <a:spLocks/>
            </p:cNvSpPr>
            <p:nvPr/>
          </p:nvSpPr>
          <p:spPr>
            <a:xfrm>
              <a:off x="7834691" y="3417711"/>
              <a:ext cx="4195743" cy="3406422"/>
            </a:xfrm>
            <a:prstGeom prst="roundRect">
              <a:avLst/>
            </a:prstGeom>
            <a:solidFill>
              <a:srgbClr val="89D789"/>
            </a:solidFill>
            <a:ln w="28575" cap="rnd" cmpd="sng" algn="ctr">
              <a:solidFill>
                <a:srgbClr val="0070C0"/>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grpSp>
          <p:nvGrpSpPr>
            <p:cNvPr id="28" name="Group 27">
              <a:extLst>
                <a:ext uri="{FF2B5EF4-FFF2-40B4-BE49-F238E27FC236}">
                  <a16:creationId xmlns:a16="http://schemas.microsoft.com/office/drawing/2014/main" id="{154124B3-ABAF-024C-B243-4C4011F95B53}"/>
                </a:ext>
              </a:extLst>
            </p:cNvPr>
            <p:cNvGrpSpPr/>
            <p:nvPr/>
          </p:nvGrpSpPr>
          <p:grpSpPr>
            <a:xfrm>
              <a:off x="8080061" y="4007644"/>
              <a:ext cx="3683476" cy="2723470"/>
              <a:chOff x="2754251" y="2359280"/>
              <a:chExt cx="4051826" cy="2995820"/>
            </a:xfrm>
          </p:grpSpPr>
          <p:grpSp>
            <p:nvGrpSpPr>
              <p:cNvPr id="182" name="Group 181">
                <a:extLst>
                  <a:ext uri="{FF2B5EF4-FFF2-40B4-BE49-F238E27FC236}">
                    <a16:creationId xmlns:a16="http://schemas.microsoft.com/office/drawing/2014/main" id="{24B77DBB-75BC-3C45-B0C8-37989FBCF4CD}"/>
                  </a:ext>
                </a:extLst>
              </p:cNvPr>
              <p:cNvGrpSpPr/>
              <p:nvPr/>
            </p:nvGrpSpPr>
            <p:grpSpPr>
              <a:xfrm>
                <a:off x="2754251" y="2359280"/>
                <a:ext cx="1955548" cy="1497838"/>
                <a:chOff x="5250563" y="1872393"/>
                <a:chExt cx="1466661" cy="1123378"/>
              </a:xfrm>
            </p:grpSpPr>
            <p:sp>
              <p:nvSpPr>
                <p:cNvPr id="183" name="Rounded Rectangle 182">
                  <a:extLst>
                    <a:ext uri="{FF2B5EF4-FFF2-40B4-BE49-F238E27FC236}">
                      <a16:creationId xmlns:a16="http://schemas.microsoft.com/office/drawing/2014/main" id="{2129C3FB-98C6-FB4E-A3AC-7013B3D645C7}"/>
                    </a:ext>
                  </a:extLst>
                </p:cNvPr>
                <p:cNvSpPr/>
                <p:nvPr/>
              </p:nvSpPr>
              <p:spPr bwMode="auto">
                <a:xfrm>
                  <a:off x="5250563" y="1872393"/>
                  <a:ext cx="1466661" cy="1123378"/>
                </a:xfrm>
                <a:prstGeom prst="roundRect">
                  <a:avLst/>
                </a:prstGeom>
                <a:solidFill>
                  <a:schemeClr val="bg1"/>
                </a:solidFill>
                <a:ln w="19050" cap="flat" cmpd="sng" algn="ctr">
                  <a:solidFill>
                    <a:srgbClr val="565656">
                      <a:lumMod val="20000"/>
                      <a:lumOff val="80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ct val="90000"/>
                    </a:lnSpc>
                    <a:spcBef>
                      <a:spcPct val="0"/>
                    </a:spcBef>
                    <a:spcAft>
                      <a:spcPct val="0"/>
                    </a:spcAft>
                    <a:defRPr/>
                  </a:pPr>
                  <a:endParaRPr lang="en-US" sz="2000" kern="0" dirty="0">
                    <a:solidFill>
                      <a:srgbClr val="191919"/>
                    </a:solidFill>
                    <a:latin typeface="HelvNeue Light for IBM" pitchFamily="34" charset="0"/>
                  </a:endParaRPr>
                </a:p>
              </p:txBody>
            </p:sp>
            <p:grpSp>
              <p:nvGrpSpPr>
                <p:cNvPr id="184" name="Group 183">
                  <a:extLst>
                    <a:ext uri="{FF2B5EF4-FFF2-40B4-BE49-F238E27FC236}">
                      <a16:creationId xmlns:a16="http://schemas.microsoft.com/office/drawing/2014/main" id="{D9CDEABC-C563-1B48-AC6A-72FE87454C05}"/>
                    </a:ext>
                  </a:extLst>
                </p:cNvPr>
                <p:cNvGrpSpPr/>
                <p:nvPr/>
              </p:nvGrpSpPr>
              <p:grpSpPr>
                <a:xfrm>
                  <a:off x="5407917" y="1878929"/>
                  <a:ext cx="1179521" cy="1107124"/>
                  <a:chOff x="4973846" y="2006532"/>
                  <a:chExt cx="1179521" cy="1107124"/>
                </a:xfrm>
              </p:grpSpPr>
              <p:pic>
                <p:nvPicPr>
                  <p:cNvPr id="185" name="Picture 184">
                    <a:extLst>
                      <a:ext uri="{FF2B5EF4-FFF2-40B4-BE49-F238E27FC236}">
                        <a16:creationId xmlns:a16="http://schemas.microsoft.com/office/drawing/2014/main" id="{0CDD1FD7-C20B-D649-8AEB-E04DABFAB04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73846" y="2272651"/>
                    <a:ext cx="1179521" cy="841005"/>
                  </a:xfrm>
                  <a:prstGeom prst="rect">
                    <a:avLst/>
                  </a:prstGeom>
                </p:spPr>
              </p:pic>
              <p:sp>
                <p:nvSpPr>
                  <p:cNvPr id="186" name="Rectangle 185">
                    <a:extLst>
                      <a:ext uri="{FF2B5EF4-FFF2-40B4-BE49-F238E27FC236}">
                        <a16:creationId xmlns:a16="http://schemas.microsoft.com/office/drawing/2014/main" id="{4CBD1BEF-5980-A94E-A248-F6A70DD64007}"/>
                      </a:ext>
                    </a:extLst>
                  </p:cNvPr>
                  <p:cNvSpPr/>
                  <p:nvPr/>
                </p:nvSpPr>
                <p:spPr>
                  <a:xfrm>
                    <a:off x="5114862" y="2006532"/>
                    <a:ext cx="859083" cy="317395"/>
                  </a:xfrm>
                  <a:prstGeom prst="rect">
                    <a:avLst/>
                  </a:prstGeom>
                </p:spPr>
                <p:txBody>
                  <a:bodyPr wrap="none">
                    <a:spAutoFit/>
                  </a:bodyPr>
                  <a:lstStyle/>
                  <a:p>
                    <a:pPr algn="ctr" defTabSz="457189">
                      <a:defRPr/>
                    </a:pPr>
                    <a:r>
                      <a:rPr lang="en-US" sz="1275" kern="0" dirty="0">
                        <a:latin typeface="IBM Plex Sans" charset="0"/>
                        <a:ea typeface="IBM Plex Sans" charset="0"/>
                        <a:cs typeface="IBM Plex Sans" charset="0"/>
                      </a:rPr>
                      <a:t>Lumped</a:t>
                    </a:r>
                  </a:p>
                </p:txBody>
              </p:sp>
            </p:grpSp>
          </p:grpSp>
          <p:grpSp>
            <p:nvGrpSpPr>
              <p:cNvPr id="187" name="Group 186">
                <a:extLst>
                  <a:ext uri="{FF2B5EF4-FFF2-40B4-BE49-F238E27FC236}">
                    <a16:creationId xmlns:a16="http://schemas.microsoft.com/office/drawing/2014/main" id="{48CF8B38-C082-0E49-A7E4-1C073F033537}"/>
                  </a:ext>
                </a:extLst>
              </p:cNvPr>
              <p:cNvGrpSpPr/>
              <p:nvPr/>
            </p:nvGrpSpPr>
            <p:grpSpPr>
              <a:xfrm>
                <a:off x="4846090" y="2367989"/>
                <a:ext cx="1955548" cy="1489124"/>
                <a:chOff x="6940625" y="1667271"/>
                <a:chExt cx="1466661" cy="1116843"/>
              </a:xfrm>
            </p:grpSpPr>
            <p:sp>
              <p:nvSpPr>
                <p:cNvPr id="189" name="Rounded Rectangle 188">
                  <a:extLst>
                    <a:ext uri="{FF2B5EF4-FFF2-40B4-BE49-F238E27FC236}">
                      <a16:creationId xmlns:a16="http://schemas.microsoft.com/office/drawing/2014/main" id="{1600644A-AD68-0846-AD01-1DF8FE9C5D25}"/>
                    </a:ext>
                  </a:extLst>
                </p:cNvPr>
                <p:cNvSpPr/>
                <p:nvPr/>
              </p:nvSpPr>
              <p:spPr bwMode="auto">
                <a:xfrm>
                  <a:off x="6940625" y="1678468"/>
                  <a:ext cx="1466661" cy="1105646"/>
                </a:xfrm>
                <a:prstGeom prst="roundRect">
                  <a:avLst/>
                </a:prstGeom>
                <a:solidFill>
                  <a:schemeClr val="bg1"/>
                </a:solidFill>
                <a:ln w="19050" cap="flat" cmpd="sng" algn="ctr">
                  <a:solidFill>
                    <a:srgbClr val="565656">
                      <a:lumMod val="20000"/>
                      <a:lumOff val="80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ct val="90000"/>
                    </a:lnSpc>
                    <a:spcBef>
                      <a:spcPct val="0"/>
                    </a:spcBef>
                    <a:spcAft>
                      <a:spcPct val="0"/>
                    </a:spcAft>
                    <a:defRPr/>
                  </a:pPr>
                  <a:endParaRPr lang="en-US" sz="2000" kern="0" dirty="0">
                    <a:solidFill>
                      <a:srgbClr val="191919"/>
                    </a:solidFill>
                    <a:latin typeface="HelvNeue Light for IBM" pitchFamily="34" charset="0"/>
                  </a:endParaRPr>
                </a:p>
              </p:txBody>
            </p:sp>
            <p:grpSp>
              <p:nvGrpSpPr>
                <p:cNvPr id="188" name="Group 187">
                  <a:extLst>
                    <a:ext uri="{FF2B5EF4-FFF2-40B4-BE49-F238E27FC236}">
                      <a16:creationId xmlns:a16="http://schemas.microsoft.com/office/drawing/2014/main" id="{C294D848-8E9A-6B44-971E-1A6DC06CC536}"/>
                    </a:ext>
                  </a:extLst>
                </p:cNvPr>
                <p:cNvGrpSpPr/>
                <p:nvPr/>
              </p:nvGrpSpPr>
              <p:grpSpPr>
                <a:xfrm>
                  <a:off x="7023443" y="1667271"/>
                  <a:ext cx="1337238" cy="1060871"/>
                  <a:chOff x="6382420" y="2063164"/>
                  <a:chExt cx="1337238" cy="1060871"/>
                </a:xfrm>
              </p:grpSpPr>
              <p:pic>
                <p:nvPicPr>
                  <p:cNvPr id="190" name="Picture 189">
                    <a:extLst>
                      <a:ext uri="{FF2B5EF4-FFF2-40B4-BE49-F238E27FC236}">
                        <a16:creationId xmlns:a16="http://schemas.microsoft.com/office/drawing/2014/main" id="{B7A4ABDC-0A1E-CB49-92FE-4FE2627C27DD}"/>
                      </a:ext>
                    </a:extLst>
                  </p:cNvPr>
                  <p:cNvPicPr>
                    <a:picLocks noChangeAspect="1"/>
                  </p:cNvPicPr>
                  <p:nvPr/>
                </p:nvPicPr>
                <p:blipFill>
                  <a:blip r:embed="rId9"/>
                  <a:stretch>
                    <a:fillRect/>
                  </a:stretch>
                </p:blipFill>
                <p:spPr>
                  <a:xfrm>
                    <a:off x="6382420" y="2337524"/>
                    <a:ext cx="1337238" cy="786511"/>
                  </a:xfrm>
                  <a:prstGeom prst="rect">
                    <a:avLst/>
                  </a:prstGeom>
                </p:spPr>
              </p:pic>
              <p:sp>
                <p:nvSpPr>
                  <p:cNvPr id="192" name="Rectangle 191">
                    <a:extLst>
                      <a:ext uri="{FF2B5EF4-FFF2-40B4-BE49-F238E27FC236}">
                        <a16:creationId xmlns:a16="http://schemas.microsoft.com/office/drawing/2014/main" id="{35F2EA80-F619-F74C-8097-AEBE0DBBAFED}"/>
                      </a:ext>
                    </a:extLst>
                  </p:cNvPr>
                  <p:cNvSpPr/>
                  <p:nvPr/>
                </p:nvSpPr>
                <p:spPr>
                  <a:xfrm>
                    <a:off x="6478196" y="2063164"/>
                    <a:ext cx="1109472" cy="317395"/>
                  </a:xfrm>
                  <a:prstGeom prst="rect">
                    <a:avLst/>
                  </a:prstGeom>
                </p:spPr>
                <p:txBody>
                  <a:bodyPr wrap="none">
                    <a:spAutoFit/>
                  </a:bodyPr>
                  <a:lstStyle/>
                  <a:p>
                    <a:pPr algn="ctr" defTabSz="457189">
                      <a:defRPr/>
                    </a:pPr>
                    <a:r>
                      <a:rPr lang="en-US" sz="1275" kern="0" dirty="0">
                        <a:latin typeface="IBM Plex Sans" charset="0"/>
                        <a:ea typeface="IBM Plex Sans" charset="0"/>
                        <a:cs typeface="IBM Plex Sans" charset="0"/>
                      </a:rPr>
                      <a:t>E</a:t>
                    </a:r>
                    <a:r>
                      <a:rPr lang="en-US" sz="1275" kern="0" dirty="0" err="1">
                        <a:latin typeface="IBM Plex Sans" charset="0"/>
                        <a:ea typeface="IBM Plex Sans" charset="0"/>
                        <a:cs typeface="IBM Plex Sans" charset="0"/>
                      </a:rPr>
                      <a:t>igenmode</a:t>
                    </a:r>
                    <a:r>
                      <a:rPr lang="en-US" sz="1275" kern="0" dirty="0">
                        <a:solidFill>
                          <a:srgbClr val="000000">
                            <a:lumMod val="50000"/>
                            <a:lumOff val="50000"/>
                          </a:srgbClr>
                        </a:solidFill>
                        <a:latin typeface="IBM Plex Sans" charset="0"/>
                        <a:ea typeface="IBM Plex Sans" charset="0"/>
                        <a:cs typeface="IBM Plex Sans" charset="0"/>
                      </a:rPr>
                      <a:t>	</a:t>
                    </a:r>
                  </a:p>
                </p:txBody>
              </p:sp>
            </p:grpSp>
          </p:grpSp>
          <p:grpSp>
            <p:nvGrpSpPr>
              <p:cNvPr id="193" name="Group 192">
                <a:extLst>
                  <a:ext uri="{FF2B5EF4-FFF2-40B4-BE49-F238E27FC236}">
                    <a16:creationId xmlns:a16="http://schemas.microsoft.com/office/drawing/2014/main" id="{B891ED8B-DB8D-034D-8029-DC48666A7D69}"/>
                  </a:ext>
                </a:extLst>
              </p:cNvPr>
              <p:cNvGrpSpPr/>
              <p:nvPr/>
            </p:nvGrpSpPr>
            <p:grpSpPr>
              <a:xfrm>
                <a:off x="4850529" y="3921263"/>
                <a:ext cx="1955548" cy="1397151"/>
                <a:chOff x="6972979" y="2850855"/>
                <a:chExt cx="1466661" cy="1047863"/>
              </a:xfrm>
            </p:grpSpPr>
            <p:sp>
              <p:nvSpPr>
                <p:cNvPr id="195" name="Rounded Rectangle 194">
                  <a:extLst>
                    <a:ext uri="{FF2B5EF4-FFF2-40B4-BE49-F238E27FC236}">
                      <a16:creationId xmlns:a16="http://schemas.microsoft.com/office/drawing/2014/main" id="{7DD03BF0-E275-A04F-9FC9-EDEA5E1A15A3}"/>
                    </a:ext>
                  </a:extLst>
                </p:cNvPr>
                <p:cNvSpPr/>
                <p:nvPr/>
              </p:nvSpPr>
              <p:spPr bwMode="auto">
                <a:xfrm>
                  <a:off x="6972979" y="2850855"/>
                  <a:ext cx="1466661" cy="1047863"/>
                </a:xfrm>
                <a:prstGeom prst="roundRect">
                  <a:avLst/>
                </a:prstGeom>
                <a:solidFill>
                  <a:schemeClr val="bg1"/>
                </a:solidFill>
                <a:ln w="19050" cap="flat" cmpd="sng" algn="ctr">
                  <a:solidFill>
                    <a:srgbClr val="565656">
                      <a:lumMod val="20000"/>
                      <a:lumOff val="80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ct val="90000"/>
                    </a:lnSpc>
                    <a:spcBef>
                      <a:spcPct val="0"/>
                    </a:spcBef>
                    <a:spcAft>
                      <a:spcPct val="0"/>
                    </a:spcAft>
                    <a:defRPr/>
                  </a:pPr>
                  <a:endParaRPr lang="en-US" sz="2000" kern="0" dirty="0">
                    <a:solidFill>
                      <a:srgbClr val="191919"/>
                    </a:solidFill>
                    <a:latin typeface="HelvNeue Light for IBM" pitchFamily="34" charset="0"/>
                  </a:endParaRPr>
                </a:p>
              </p:txBody>
            </p:sp>
            <p:grpSp>
              <p:nvGrpSpPr>
                <p:cNvPr id="194" name="Group 193">
                  <a:extLst>
                    <a:ext uri="{FF2B5EF4-FFF2-40B4-BE49-F238E27FC236}">
                      <a16:creationId xmlns:a16="http://schemas.microsoft.com/office/drawing/2014/main" id="{DFF9C32E-B1BA-CF4E-B309-7CAEFFF3D2DB}"/>
                    </a:ext>
                  </a:extLst>
                </p:cNvPr>
                <p:cNvGrpSpPr/>
                <p:nvPr/>
              </p:nvGrpSpPr>
              <p:grpSpPr>
                <a:xfrm>
                  <a:off x="6996801" y="2853296"/>
                  <a:ext cx="1423368" cy="1008335"/>
                  <a:chOff x="7671143" y="1729475"/>
                  <a:chExt cx="1423368" cy="1008335"/>
                </a:xfrm>
              </p:grpSpPr>
              <p:sp>
                <p:nvSpPr>
                  <p:cNvPr id="196" name="Rectangle 195">
                    <a:extLst>
                      <a:ext uri="{FF2B5EF4-FFF2-40B4-BE49-F238E27FC236}">
                        <a16:creationId xmlns:a16="http://schemas.microsoft.com/office/drawing/2014/main" id="{3245E28C-42C2-304B-8FFF-02E617C5EFD5}"/>
                      </a:ext>
                    </a:extLst>
                  </p:cNvPr>
                  <p:cNvSpPr/>
                  <p:nvPr/>
                </p:nvSpPr>
                <p:spPr>
                  <a:xfrm>
                    <a:off x="7835848" y="1729475"/>
                    <a:ext cx="1107708" cy="317396"/>
                  </a:xfrm>
                  <a:prstGeom prst="rect">
                    <a:avLst/>
                  </a:prstGeom>
                </p:spPr>
                <p:txBody>
                  <a:bodyPr wrap="none">
                    <a:spAutoFit/>
                  </a:bodyPr>
                  <a:lstStyle/>
                  <a:p>
                    <a:pPr algn="ctr" defTabSz="457189">
                      <a:defRPr/>
                    </a:pPr>
                    <a:r>
                      <a:rPr lang="en-US" sz="1275" i="1" kern="0" dirty="0">
                        <a:latin typeface="IBM Plex Sans" charset="0"/>
                        <a:ea typeface="IBM Plex Sans" charset="0"/>
                        <a:cs typeface="IBM Plex Sans" charset="0"/>
                      </a:rPr>
                      <a:t>I</a:t>
                    </a:r>
                    <a:r>
                      <a:rPr lang="en-US" sz="1275" i="1" kern="0" dirty="0" err="1">
                        <a:latin typeface="IBM Plex Sans" charset="0"/>
                        <a:ea typeface="IBM Plex Sans" charset="0"/>
                        <a:cs typeface="IBM Plex Sans" charset="0"/>
                      </a:rPr>
                      <a:t>mpedance</a:t>
                    </a:r>
                    <a:endParaRPr lang="en-US" sz="1275" i="1" kern="0" dirty="0">
                      <a:latin typeface="IBM Plex Sans" charset="0"/>
                      <a:ea typeface="IBM Plex Sans" charset="0"/>
                      <a:cs typeface="IBM Plex Sans" charset="0"/>
                    </a:endParaRPr>
                  </a:p>
                </p:txBody>
              </p:sp>
              <p:pic>
                <p:nvPicPr>
                  <p:cNvPr id="197" name="Picture 196">
                    <a:extLst>
                      <a:ext uri="{FF2B5EF4-FFF2-40B4-BE49-F238E27FC236}">
                        <a16:creationId xmlns:a16="http://schemas.microsoft.com/office/drawing/2014/main" id="{56791CF0-A2F6-5440-AA8E-479EBBCB27CE}"/>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7671143" y="2013695"/>
                    <a:ext cx="1423368" cy="724115"/>
                  </a:xfrm>
                  <a:prstGeom prst="rect">
                    <a:avLst/>
                  </a:prstGeom>
                </p:spPr>
              </p:pic>
            </p:grpSp>
          </p:grpSp>
          <p:grpSp>
            <p:nvGrpSpPr>
              <p:cNvPr id="198" name="Group 197">
                <a:extLst>
                  <a:ext uri="{FF2B5EF4-FFF2-40B4-BE49-F238E27FC236}">
                    <a16:creationId xmlns:a16="http://schemas.microsoft.com/office/drawing/2014/main" id="{6FCEB5D2-6EB7-A647-8F0C-7A1F11FCAB5E}"/>
                  </a:ext>
                </a:extLst>
              </p:cNvPr>
              <p:cNvGrpSpPr/>
              <p:nvPr/>
            </p:nvGrpSpPr>
            <p:grpSpPr>
              <a:xfrm>
                <a:off x="2760531" y="3894075"/>
                <a:ext cx="1955548" cy="1461025"/>
                <a:chOff x="5303997" y="3138455"/>
                <a:chExt cx="1466661" cy="1095769"/>
              </a:xfrm>
            </p:grpSpPr>
            <p:grpSp>
              <p:nvGrpSpPr>
                <p:cNvPr id="200" name="Group 199">
                  <a:extLst>
                    <a:ext uri="{FF2B5EF4-FFF2-40B4-BE49-F238E27FC236}">
                      <a16:creationId xmlns:a16="http://schemas.microsoft.com/office/drawing/2014/main" id="{3705925D-393A-6E47-A517-36CFFCA7CF22}"/>
                    </a:ext>
                  </a:extLst>
                </p:cNvPr>
                <p:cNvGrpSpPr/>
                <p:nvPr/>
              </p:nvGrpSpPr>
              <p:grpSpPr>
                <a:xfrm>
                  <a:off x="5303997" y="3138455"/>
                  <a:ext cx="1466661" cy="1095769"/>
                  <a:chOff x="5303997" y="3138455"/>
                  <a:chExt cx="1466661" cy="1095769"/>
                </a:xfrm>
              </p:grpSpPr>
              <p:sp>
                <p:nvSpPr>
                  <p:cNvPr id="201" name="Rounded Rectangle 200">
                    <a:extLst>
                      <a:ext uri="{FF2B5EF4-FFF2-40B4-BE49-F238E27FC236}">
                        <a16:creationId xmlns:a16="http://schemas.microsoft.com/office/drawing/2014/main" id="{CEA7CC5A-3D53-4A40-990C-BDF19A873105}"/>
                      </a:ext>
                    </a:extLst>
                  </p:cNvPr>
                  <p:cNvSpPr/>
                  <p:nvPr/>
                </p:nvSpPr>
                <p:spPr bwMode="auto">
                  <a:xfrm>
                    <a:off x="5303997" y="3163530"/>
                    <a:ext cx="1466661" cy="1070694"/>
                  </a:xfrm>
                  <a:prstGeom prst="roundRect">
                    <a:avLst/>
                  </a:prstGeom>
                  <a:solidFill>
                    <a:schemeClr val="bg1"/>
                  </a:solidFill>
                  <a:ln w="19050" cap="flat" cmpd="sng" algn="ctr">
                    <a:solidFill>
                      <a:srgbClr val="565656">
                        <a:lumMod val="20000"/>
                        <a:lumOff val="80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defTabSz="914378" fontAlgn="base">
                      <a:lnSpc>
                        <a:spcPct val="90000"/>
                      </a:lnSpc>
                      <a:spcBef>
                        <a:spcPct val="0"/>
                      </a:spcBef>
                      <a:spcAft>
                        <a:spcPct val="0"/>
                      </a:spcAft>
                      <a:defRPr/>
                    </a:pPr>
                    <a:endParaRPr lang="en-US" sz="2000" kern="0" dirty="0">
                      <a:solidFill>
                        <a:srgbClr val="191919"/>
                      </a:solidFill>
                      <a:latin typeface="HelvNeue Light for IBM" pitchFamily="34" charset="0"/>
                    </a:endParaRPr>
                  </a:p>
                </p:txBody>
              </p:sp>
              <p:sp>
                <p:nvSpPr>
                  <p:cNvPr id="202" name="Rectangle 201">
                    <a:extLst>
                      <a:ext uri="{FF2B5EF4-FFF2-40B4-BE49-F238E27FC236}">
                        <a16:creationId xmlns:a16="http://schemas.microsoft.com/office/drawing/2014/main" id="{CF614F07-C359-9C40-8F48-E87A3EF6858A}"/>
                      </a:ext>
                    </a:extLst>
                  </p:cNvPr>
                  <p:cNvSpPr/>
                  <p:nvPr/>
                </p:nvSpPr>
                <p:spPr>
                  <a:xfrm>
                    <a:off x="5371074" y="3138455"/>
                    <a:ext cx="1312252" cy="317395"/>
                  </a:xfrm>
                  <a:prstGeom prst="rect">
                    <a:avLst/>
                  </a:prstGeom>
                </p:spPr>
                <p:txBody>
                  <a:bodyPr wrap="none">
                    <a:spAutoFit/>
                  </a:bodyPr>
                  <a:lstStyle/>
                  <a:p>
                    <a:pPr algn="ctr" defTabSz="457189">
                      <a:defRPr/>
                    </a:pPr>
                    <a:r>
                      <a:rPr lang="en-US" sz="1275" kern="0" dirty="0">
                        <a:latin typeface="IBM Plex Sans" charset="0"/>
                        <a:ea typeface="IBM Plex Sans" charset="0"/>
                        <a:cs typeface="IBM Plex Sans" charset="0"/>
                      </a:rPr>
                      <a:t>S</a:t>
                    </a:r>
                    <a:r>
                      <a:rPr lang="en-US" sz="1275" kern="0" dirty="0" err="1">
                        <a:latin typeface="IBM Plex Sans" charset="0"/>
                        <a:ea typeface="IBM Plex Sans" charset="0"/>
                        <a:cs typeface="IBM Plex Sans" charset="0"/>
                      </a:rPr>
                      <a:t>emi</a:t>
                    </a:r>
                    <a:r>
                      <a:rPr lang="en-US" sz="1275" kern="0" dirty="0">
                        <a:latin typeface="IBM Plex Sans" charset="0"/>
                        <a:ea typeface="IBM Plex Sans" charset="0"/>
                        <a:cs typeface="IBM Plex Sans" charset="0"/>
                      </a:rPr>
                      <a:t>-analytic</a:t>
                    </a:r>
                  </a:p>
                </p:txBody>
              </p:sp>
            </p:grpSp>
            <p:pic>
              <p:nvPicPr>
                <p:cNvPr id="199" name="Picture 198">
                  <a:extLst>
                    <a:ext uri="{FF2B5EF4-FFF2-40B4-BE49-F238E27FC236}">
                      <a16:creationId xmlns:a16="http://schemas.microsoft.com/office/drawing/2014/main" id="{06947397-A452-454B-A653-7D4D7F4F8FAA}"/>
                    </a:ext>
                  </a:extLst>
                </p:cNvPr>
                <p:cNvPicPr>
                  <a:picLocks noChangeAspect="1"/>
                </p:cNvPicPr>
                <p:nvPr/>
              </p:nvPicPr>
              <p:blipFill>
                <a:blip r:embed="rId11"/>
                <a:stretch>
                  <a:fillRect/>
                </a:stretch>
              </p:blipFill>
              <p:spPr>
                <a:xfrm>
                  <a:off x="5368896" y="3445506"/>
                  <a:ext cx="1359197" cy="703819"/>
                </a:xfrm>
                <a:prstGeom prst="rect">
                  <a:avLst/>
                </a:prstGeom>
              </p:spPr>
            </p:pic>
          </p:grpSp>
        </p:grpSp>
        <p:sp>
          <p:nvSpPr>
            <p:cNvPr id="209" name="TextBox 208">
              <a:extLst>
                <a:ext uri="{FF2B5EF4-FFF2-40B4-BE49-F238E27FC236}">
                  <a16:creationId xmlns:a16="http://schemas.microsoft.com/office/drawing/2014/main" id="{ED7EE044-72FF-1441-873E-6DDF4F0981F0}"/>
                </a:ext>
              </a:extLst>
            </p:cNvPr>
            <p:cNvSpPr txBox="1"/>
            <p:nvPr/>
          </p:nvSpPr>
          <p:spPr>
            <a:xfrm>
              <a:off x="8133323" y="3424220"/>
              <a:ext cx="3696818" cy="677108"/>
            </a:xfrm>
            <a:prstGeom prst="rect">
              <a:avLst/>
            </a:prstGeom>
            <a:noFill/>
          </p:spPr>
          <p:txBody>
            <a:bodyPr wrap="square" rtlCol="0">
              <a:spAutoFit/>
            </a:bodyPr>
            <a:lstStyle/>
            <a:p>
              <a:pPr algn="ctr" defTabSz="685800">
                <a:defRPr/>
              </a:pPr>
              <a:r>
                <a:rPr lang="en-US" sz="1350" b="1" dirty="0">
                  <a:solidFill>
                    <a:srgbClr val="002060"/>
                  </a:solidFill>
                  <a:latin typeface="Calibri" panose="020F0502020204030204"/>
                </a:rPr>
                <a:t>Quantum analysis tools</a:t>
              </a:r>
            </a:p>
            <a:p>
              <a:pPr algn="ctr" defTabSz="685800">
                <a:defRPr/>
              </a:pPr>
              <a:r>
                <a:rPr lang="en-US" sz="1350" dirty="0">
                  <a:solidFill>
                    <a:srgbClr val="002060"/>
                  </a:solidFill>
                  <a:latin typeface="Calibri" panose="020F0502020204030204"/>
                </a:rPr>
                <a:t>Based on EM simulations</a:t>
              </a:r>
            </a:p>
          </p:txBody>
        </p:sp>
      </p:grpSp>
      <p:grpSp>
        <p:nvGrpSpPr>
          <p:cNvPr id="41" name="Group 40">
            <a:extLst>
              <a:ext uri="{FF2B5EF4-FFF2-40B4-BE49-F238E27FC236}">
                <a16:creationId xmlns:a16="http://schemas.microsoft.com/office/drawing/2014/main" id="{A58D3921-C18A-7E4D-A424-B7E5CB49B4AB}"/>
              </a:ext>
            </a:extLst>
          </p:cNvPr>
          <p:cNvGrpSpPr/>
          <p:nvPr/>
        </p:nvGrpSpPr>
        <p:grpSpPr>
          <a:xfrm>
            <a:off x="1698203" y="3296860"/>
            <a:ext cx="1766242" cy="1901004"/>
            <a:chOff x="263166" y="2784417"/>
            <a:chExt cx="2354989" cy="2534672"/>
          </a:xfrm>
        </p:grpSpPr>
        <p:sp>
          <p:nvSpPr>
            <p:cNvPr id="215" name="Content Placeholder 3">
              <a:extLst>
                <a:ext uri="{FF2B5EF4-FFF2-40B4-BE49-F238E27FC236}">
                  <a16:creationId xmlns:a16="http://schemas.microsoft.com/office/drawing/2014/main" id="{FF4F03ED-AF3E-DA45-80FB-CB81EDF815FD}"/>
                </a:ext>
              </a:extLst>
            </p:cNvPr>
            <p:cNvSpPr txBox="1">
              <a:spLocks/>
            </p:cNvSpPr>
            <p:nvPr/>
          </p:nvSpPr>
          <p:spPr>
            <a:xfrm>
              <a:off x="263166" y="2784417"/>
              <a:ext cx="2354989" cy="2534672"/>
            </a:xfrm>
            <a:prstGeom prst="roundRect">
              <a:avLst/>
            </a:prstGeom>
            <a:solidFill>
              <a:srgbClr val="89D789"/>
            </a:solidFill>
            <a:ln w="28575" cap="rnd" cmpd="sng" algn="ctr">
              <a:solidFill>
                <a:srgbClr val="0070C0"/>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sp>
          <p:nvSpPr>
            <p:cNvPr id="216" name="Rectangle 215">
              <a:extLst>
                <a:ext uri="{FF2B5EF4-FFF2-40B4-BE49-F238E27FC236}">
                  <a16:creationId xmlns:a16="http://schemas.microsoft.com/office/drawing/2014/main" id="{6B91520F-B55A-FA4A-AE04-EA6BC80B65BB}"/>
                </a:ext>
              </a:extLst>
            </p:cNvPr>
            <p:cNvSpPr/>
            <p:nvPr/>
          </p:nvSpPr>
          <p:spPr>
            <a:xfrm>
              <a:off x="938711" y="2853297"/>
              <a:ext cx="1058409" cy="411395"/>
            </a:xfrm>
            <a:prstGeom prst="rect">
              <a:avLst/>
            </a:prstGeom>
          </p:spPr>
          <p:txBody>
            <a:bodyPr wrap="none">
              <a:spAutoFit/>
            </a:bodyPr>
            <a:lstStyle/>
            <a:p>
              <a:pPr algn="ctr" defTabSz="342900">
                <a:lnSpc>
                  <a:spcPct val="120000"/>
                </a:lnSpc>
                <a:spcBef>
                  <a:spcPct val="20000"/>
                </a:spcBef>
                <a:spcAft>
                  <a:spcPts val="450"/>
                </a:spcAft>
                <a:buClr>
                  <a:srgbClr val="BC9E67"/>
                </a:buClr>
                <a:buSzPct val="92000"/>
                <a:defRPr/>
              </a:pPr>
              <a:r>
                <a:rPr lang="en-US" sz="1275" b="1" dirty="0">
                  <a:solidFill>
                    <a:srgbClr val="002060"/>
                  </a:solidFill>
                  <a:latin typeface="Univers" panose="020B0502020104020203"/>
                </a:rPr>
                <a:t>Reports</a:t>
              </a:r>
            </a:p>
          </p:txBody>
        </p:sp>
        <p:sp>
          <p:nvSpPr>
            <p:cNvPr id="218" name="TextBox 217">
              <a:extLst>
                <a:ext uri="{FF2B5EF4-FFF2-40B4-BE49-F238E27FC236}">
                  <a16:creationId xmlns:a16="http://schemas.microsoft.com/office/drawing/2014/main" id="{76F9359D-9D4C-1A4A-AA4D-483AF6DB2EA3}"/>
                </a:ext>
              </a:extLst>
            </p:cNvPr>
            <p:cNvSpPr txBox="1"/>
            <p:nvPr/>
          </p:nvSpPr>
          <p:spPr>
            <a:xfrm>
              <a:off x="405318" y="3204990"/>
              <a:ext cx="2125194" cy="677108"/>
            </a:xfrm>
            <a:prstGeom prst="rect">
              <a:avLst/>
            </a:prstGeom>
            <a:noFill/>
          </p:spPr>
          <p:txBody>
            <a:bodyPr wrap="square" rtlCol="0">
              <a:spAutoFit/>
            </a:bodyPr>
            <a:lstStyle/>
            <a:p>
              <a:pPr algn="ctr" defTabSz="685800">
                <a:defRPr/>
              </a:pPr>
              <a:r>
                <a:rPr lang="en-US" sz="1350" dirty="0">
                  <a:solidFill>
                    <a:srgbClr val="002060"/>
                  </a:solidFill>
                  <a:latin typeface="Calibri" panose="020F0502020204030204"/>
                </a:rPr>
                <a:t>Chip performance and reports </a:t>
              </a:r>
            </a:p>
          </p:txBody>
        </p:sp>
        <p:pic>
          <p:nvPicPr>
            <p:cNvPr id="219" name="Picture 218">
              <a:extLst>
                <a:ext uri="{FF2B5EF4-FFF2-40B4-BE49-F238E27FC236}">
                  <a16:creationId xmlns:a16="http://schemas.microsoft.com/office/drawing/2014/main" id="{FAD79D40-6845-0843-B489-90901313121C}"/>
                </a:ext>
              </a:extLst>
            </p:cNvPr>
            <p:cNvPicPr>
              <a:picLocks noChangeAspect="1"/>
            </p:cNvPicPr>
            <p:nvPr/>
          </p:nvPicPr>
          <p:blipFill rotWithShape="1">
            <a:blip r:embed="rId12"/>
            <a:srcRect b="4726"/>
            <a:stretch/>
          </p:blipFill>
          <p:spPr>
            <a:xfrm>
              <a:off x="458740" y="3982690"/>
              <a:ext cx="1993877" cy="1093528"/>
            </a:xfrm>
            <a:prstGeom prst="rect">
              <a:avLst/>
            </a:prstGeom>
          </p:spPr>
        </p:pic>
      </p:grpSp>
      <p:grpSp>
        <p:nvGrpSpPr>
          <p:cNvPr id="9" name="Group 8">
            <a:extLst>
              <a:ext uri="{FF2B5EF4-FFF2-40B4-BE49-F238E27FC236}">
                <a16:creationId xmlns:a16="http://schemas.microsoft.com/office/drawing/2014/main" id="{86581BCC-4A83-4241-BA14-C5F9E9479165}"/>
              </a:ext>
            </a:extLst>
          </p:cNvPr>
          <p:cNvGrpSpPr/>
          <p:nvPr/>
        </p:nvGrpSpPr>
        <p:grpSpPr>
          <a:xfrm>
            <a:off x="6301413" y="3650940"/>
            <a:ext cx="871838" cy="507831"/>
            <a:chOff x="6369883" y="3625529"/>
            <a:chExt cx="1162451" cy="677108"/>
          </a:xfrm>
        </p:grpSpPr>
        <p:cxnSp>
          <p:nvCxnSpPr>
            <p:cNvPr id="213" name="Straight Arrow Connector 212">
              <a:extLst>
                <a:ext uri="{FF2B5EF4-FFF2-40B4-BE49-F238E27FC236}">
                  <a16:creationId xmlns:a16="http://schemas.microsoft.com/office/drawing/2014/main" id="{4305E68A-49F7-FE42-8C1A-2073A9E35075}"/>
                </a:ext>
              </a:extLst>
            </p:cNvPr>
            <p:cNvCxnSpPr>
              <a:cxnSpLocks/>
            </p:cNvCxnSpPr>
            <p:nvPr/>
          </p:nvCxnSpPr>
          <p:spPr>
            <a:xfrm>
              <a:off x="6369883" y="4285494"/>
              <a:ext cx="1162451" cy="0"/>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92509B4-34EF-C242-8C02-91E99A7099AF}"/>
                </a:ext>
              </a:extLst>
            </p:cNvPr>
            <p:cNvSpPr txBox="1"/>
            <p:nvPr/>
          </p:nvSpPr>
          <p:spPr>
            <a:xfrm>
              <a:off x="6436522" y="3625529"/>
              <a:ext cx="1029171" cy="677108"/>
            </a:xfrm>
            <a:prstGeom prst="rect">
              <a:avLst/>
            </a:prstGeom>
            <a:noFill/>
          </p:spPr>
          <p:txBody>
            <a:bodyPr wrap="none" rtlCol="0">
              <a:spAutoFit/>
            </a:bodyPr>
            <a:lstStyle/>
            <a:p>
              <a:pPr algn="ctr" defTabSz="685800">
                <a:defRPr/>
              </a:pPr>
              <a:r>
                <a:rPr lang="en-US" sz="1350" b="1" dirty="0">
                  <a:solidFill>
                    <a:srgbClr val="002060"/>
                  </a:solidFill>
                  <a:latin typeface="Calibri" panose="020F0502020204030204"/>
                </a:rPr>
                <a:t>Metal</a:t>
              </a:r>
            </a:p>
            <a:p>
              <a:pPr algn="ctr" defTabSz="685800">
                <a:defRPr/>
              </a:pPr>
              <a:r>
                <a:rPr lang="en-US" sz="1350" b="1" dirty="0">
                  <a:solidFill>
                    <a:srgbClr val="002060"/>
                  </a:solidFill>
                  <a:latin typeface="Calibri" panose="020F0502020204030204"/>
                </a:rPr>
                <a:t>Analysis</a:t>
              </a:r>
            </a:p>
          </p:txBody>
        </p:sp>
      </p:grpSp>
      <p:grpSp>
        <p:nvGrpSpPr>
          <p:cNvPr id="2" name="Group 1">
            <a:extLst>
              <a:ext uri="{FF2B5EF4-FFF2-40B4-BE49-F238E27FC236}">
                <a16:creationId xmlns:a16="http://schemas.microsoft.com/office/drawing/2014/main" id="{87944597-0870-3043-A977-75157640FF84}"/>
              </a:ext>
            </a:extLst>
          </p:cNvPr>
          <p:cNvGrpSpPr/>
          <p:nvPr/>
        </p:nvGrpSpPr>
        <p:grpSpPr>
          <a:xfrm>
            <a:off x="4755848" y="2694686"/>
            <a:ext cx="746597" cy="615743"/>
            <a:chOff x="4309129" y="2350522"/>
            <a:chExt cx="995463" cy="820991"/>
          </a:xfrm>
        </p:grpSpPr>
        <p:cxnSp>
          <p:nvCxnSpPr>
            <p:cNvPr id="211" name="Straight Arrow Connector 210">
              <a:extLst>
                <a:ext uri="{FF2B5EF4-FFF2-40B4-BE49-F238E27FC236}">
                  <a16:creationId xmlns:a16="http://schemas.microsoft.com/office/drawing/2014/main" id="{B9DE8854-AC85-554B-9FB7-7E8E79F2DF05}"/>
                </a:ext>
              </a:extLst>
            </p:cNvPr>
            <p:cNvCxnSpPr>
              <a:cxnSpLocks/>
            </p:cNvCxnSpPr>
            <p:nvPr/>
          </p:nvCxnSpPr>
          <p:spPr>
            <a:xfrm>
              <a:off x="5304592" y="2350522"/>
              <a:ext cx="0" cy="820991"/>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4F7104D1-D0AC-CD43-82AF-3F2178509E3E}"/>
                </a:ext>
              </a:extLst>
            </p:cNvPr>
            <p:cNvSpPr txBox="1"/>
            <p:nvPr/>
          </p:nvSpPr>
          <p:spPr>
            <a:xfrm>
              <a:off x="4309129" y="2423938"/>
              <a:ext cx="887167" cy="677108"/>
            </a:xfrm>
            <a:prstGeom prst="rect">
              <a:avLst/>
            </a:prstGeom>
            <a:noFill/>
          </p:spPr>
          <p:txBody>
            <a:bodyPr wrap="none" rtlCol="0">
              <a:spAutoFit/>
            </a:bodyPr>
            <a:lstStyle/>
            <a:p>
              <a:pPr algn="ctr" defTabSz="685800">
                <a:defRPr/>
              </a:pPr>
              <a:r>
                <a:rPr lang="en-US" sz="1350" b="1" dirty="0">
                  <a:solidFill>
                    <a:srgbClr val="002060"/>
                  </a:solidFill>
                  <a:latin typeface="Calibri" panose="020F0502020204030204"/>
                </a:rPr>
                <a:t>Metal</a:t>
              </a:r>
            </a:p>
            <a:p>
              <a:pPr algn="ctr" defTabSz="685800">
                <a:defRPr/>
              </a:pPr>
              <a:r>
                <a:rPr lang="en-US" sz="1350" b="1" dirty="0">
                  <a:solidFill>
                    <a:srgbClr val="002060"/>
                  </a:solidFill>
                  <a:latin typeface="Calibri" panose="020F0502020204030204"/>
                </a:rPr>
                <a:t>Layout</a:t>
              </a:r>
            </a:p>
          </p:txBody>
        </p:sp>
      </p:grpSp>
      <p:grpSp>
        <p:nvGrpSpPr>
          <p:cNvPr id="8" name="Group 7">
            <a:extLst>
              <a:ext uri="{FF2B5EF4-FFF2-40B4-BE49-F238E27FC236}">
                <a16:creationId xmlns:a16="http://schemas.microsoft.com/office/drawing/2014/main" id="{27D45FE5-8BE0-5C49-A0DF-78C4A23F85DB}"/>
              </a:ext>
            </a:extLst>
          </p:cNvPr>
          <p:cNvGrpSpPr/>
          <p:nvPr/>
        </p:nvGrpSpPr>
        <p:grpSpPr>
          <a:xfrm>
            <a:off x="5766022" y="2796566"/>
            <a:ext cx="1407229" cy="737348"/>
            <a:chOff x="5656028" y="2486365"/>
            <a:chExt cx="1876306" cy="983130"/>
          </a:xfrm>
        </p:grpSpPr>
        <p:cxnSp>
          <p:nvCxnSpPr>
            <p:cNvPr id="212" name="Straight Arrow Connector 211">
              <a:extLst>
                <a:ext uri="{FF2B5EF4-FFF2-40B4-BE49-F238E27FC236}">
                  <a16:creationId xmlns:a16="http://schemas.microsoft.com/office/drawing/2014/main" id="{9AE98D2D-9A69-134B-90FC-D663D7EA82C3}"/>
                </a:ext>
              </a:extLst>
            </p:cNvPr>
            <p:cNvCxnSpPr>
              <a:cxnSpLocks/>
            </p:cNvCxnSpPr>
            <p:nvPr/>
          </p:nvCxnSpPr>
          <p:spPr>
            <a:xfrm flipH="1">
              <a:off x="6170727" y="2800020"/>
              <a:ext cx="1361607" cy="669475"/>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307EE3CD-7664-6F4E-A544-4ED2AE16CB8A}"/>
                </a:ext>
              </a:extLst>
            </p:cNvPr>
            <p:cNvSpPr txBox="1"/>
            <p:nvPr/>
          </p:nvSpPr>
          <p:spPr>
            <a:xfrm>
              <a:off x="5656028" y="2486365"/>
              <a:ext cx="1370460" cy="677108"/>
            </a:xfrm>
            <a:prstGeom prst="rect">
              <a:avLst/>
            </a:prstGeom>
            <a:noFill/>
          </p:spPr>
          <p:txBody>
            <a:bodyPr wrap="none" rtlCol="0">
              <a:spAutoFit/>
            </a:bodyPr>
            <a:lstStyle/>
            <a:p>
              <a:pPr algn="ctr" defTabSz="685800">
                <a:defRPr/>
              </a:pPr>
              <a:r>
                <a:rPr lang="en-US" sz="1350" b="1" dirty="0">
                  <a:solidFill>
                    <a:srgbClr val="002060"/>
                  </a:solidFill>
                  <a:latin typeface="Calibri" panose="020F0502020204030204"/>
                </a:rPr>
                <a:t>Metal</a:t>
              </a:r>
            </a:p>
            <a:p>
              <a:pPr algn="ctr" defTabSz="685800">
                <a:defRPr/>
              </a:pPr>
              <a:r>
                <a:rPr lang="en-US" sz="1350" b="1" dirty="0">
                  <a:solidFill>
                    <a:srgbClr val="002060"/>
                  </a:solidFill>
                  <a:latin typeface="Calibri" panose="020F0502020204030204"/>
                </a:rPr>
                <a:t>Simulations</a:t>
              </a:r>
            </a:p>
          </p:txBody>
        </p:sp>
      </p:grpSp>
      <p:grpSp>
        <p:nvGrpSpPr>
          <p:cNvPr id="7" name="Group 6">
            <a:extLst>
              <a:ext uri="{FF2B5EF4-FFF2-40B4-BE49-F238E27FC236}">
                <a16:creationId xmlns:a16="http://schemas.microsoft.com/office/drawing/2014/main" id="{04608921-AD90-864D-B243-C17378A97C9B}"/>
              </a:ext>
            </a:extLst>
          </p:cNvPr>
          <p:cNvGrpSpPr/>
          <p:nvPr/>
        </p:nvGrpSpPr>
        <p:grpSpPr>
          <a:xfrm>
            <a:off x="3899258" y="3591445"/>
            <a:ext cx="741550" cy="521015"/>
            <a:chOff x="3167010" y="3546201"/>
            <a:chExt cx="988733" cy="694687"/>
          </a:xfrm>
        </p:grpSpPr>
        <p:cxnSp>
          <p:nvCxnSpPr>
            <p:cNvPr id="214" name="Straight Arrow Connector 213">
              <a:extLst>
                <a:ext uri="{FF2B5EF4-FFF2-40B4-BE49-F238E27FC236}">
                  <a16:creationId xmlns:a16="http://schemas.microsoft.com/office/drawing/2014/main" id="{4B531E01-9343-294B-AEAA-D724484F5910}"/>
                </a:ext>
              </a:extLst>
            </p:cNvPr>
            <p:cNvCxnSpPr>
              <a:cxnSpLocks/>
            </p:cNvCxnSpPr>
            <p:nvPr/>
          </p:nvCxnSpPr>
          <p:spPr>
            <a:xfrm>
              <a:off x="3211511" y="4240888"/>
              <a:ext cx="913888" cy="0"/>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499889A-ACF8-5C44-A3B4-9D8BB0E23DEF}"/>
                </a:ext>
              </a:extLst>
            </p:cNvPr>
            <p:cNvSpPr txBox="1"/>
            <p:nvPr/>
          </p:nvSpPr>
          <p:spPr>
            <a:xfrm>
              <a:off x="3167010" y="3546201"/>
              <a:ext cx="988733" cy="677108"/>
            </a:xfrm>
            <a:prstGeom prst="rect">
              <a:avLst/>
            </a:prstGeom>
            <a:noFill/>
          </p:spPr>
          <p:txBody>
            <a:bodyPr wrap="none" rtlCol="0">
              <a:spAutoFit/>
            </a:bodyPr>
            <a:lstStyle/>
            <a:p>
              <a:pPr algn="ctr" defTabSz="685800">
                <a:defRPr/>
              </a:pPr>
              <a:r>
                <a:rPr lang="en-US" sz="1350" b="1" dirty="0">
                  <a:solidFill>
                    <a:srgbClr val="002060"/>
                  </a:solidFill>
                  <a:latin typeface="Calibri" panose="020F0502020204030204"/>
                </a:rPr>
                <a:t>Metal</a:t>
              </a:r>
            </a:p>
            <a:p>
              <a:pPr algn="ctr" defTabSz="685800">
                <a:defRPr/>
              </a:pPr>
              <a:r>
                <a:rPr lang="en-US" sz="1350" b="1" dirty="0">
                  <a:solidFill>
                    <a:srgbClr val="002060"/>
                  </a:solidFill>
                  <a:latin typeface="Calibri" panose="020F0502020204030204"/>
                </a:rPr>
                <a:t>Reports</a:t>
              </a:r>
            </a:p>
          </p:txBody>
        </p:sp>
      </p:grpSp>
      <p:grpSp>
        <p:nvGrpSpPr>
          <p:cNvPr id="6" name="Group 5">
            <a:extLst>
              <a:ext uri="{FF2B5EF4-FFF2-40B4-BE49-F238E27FC236}">
                <a16:creationId xmlns:a16="http://schemas.microsoft.com/office/drawing/2014/main" id="{9B13E8CD-D58B-B344-9DB5-953F4F4F0183}"/>
              </a:ext>
            </a:extLst>
          </p:cNvPr>
          <p:cNvGrpSpPr/>
          <p:nvPr/>
        </p:nvGrpSpPr>
        <p:grpSpPr>
          <a:xfrm>
            <a:off x="1721375" y="1360312"/>
            <a:ext cx="1766242" cy="1897267"/>
            <a:chOff x="263166" y="571357"/>
            <a:chExt cx="2354989" cy="2529690"/>
          </a:xfrm>
        </p:grpSpPr>
        <p:sp>
          <p:nvSpPr>
            <p:cNvPr id="229" name="Content Placeholder 3">
              <a:extLst>
                <a:ext uri="{FF2B5EF4-FFF2-40B4-BE49-F238E27FC236}">
                  <a16:creationId xmlns:a16="http://schemas.microsoft.com/office/drawing/2014/main" id="{FA2E3DDF-04B9-9340-B679-B841A936F03B}"/>
                </a:ext>
              </a:extLst>
            </p:cNvPr>
            <p:cNvSpPr txBox="1">
              <a:spLocks/>
            </p:cNvSpPr>
            <p:nvPr/>
          </p:nvSpPr>
          <p:spPr>
            <a:xfrm>
              <a:off x="263166" y="571357"/>
              <a:ext cx="2354989" cy="1744017"/>
            </a:xfrm>
            <a:prstGeom prst="roundRect">
              <a:avLst/>
            </a:prstGeom>
            <a:solidFill>
              <a:srgbClr val="89D789"/>
            </a:solidFill>
            <a:ln w="28575" cap="rnd" cmpd="sng" algn="ctr">
              <a:solidFill>
                <a:srgbClr val="0070C0"/>
              </a:solidFill>
              <a:prstDash val="solid"/>
            </a:ln>
            <a:effectLst/>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ctr" defTabSz="342900">
                <a:spcAft>
                  <a:spcPts val="450"/>
                </a:spcAft>
                <a:buClr>
                  <a:srgbClr val="BC9E67"/>
                </a:buClr>
                <a:buNone/>
                <a:defRPr/>
              </a:pPr>
              <a:endParaRPr lang="en-US" sz="1350" dirty="0">
                <a:solidFill>
                  <a:srgbClr val="FFFFFF"/>
                </a:solidFill>
                <a:latin typeface="Univers" panose="020B0502020104020203"/>
              </a:endParaRPr>
            </a:p>
          </p:txBody>
        </p:sp>
        <p:pic>
          <p:nvPicPr>
            <p:cNvPr id="230" name="Picture 229">
              <a:extLst>
                <a:ext uri="{FF2B5EF4-FFF2-40B4-BE49-F238E27FC236}">
                  <a16:creationId xmlns:a16="http://schemas.microsoft.com/office/drawing/2014/main" id="{D8C563BD-9101-9740-BCB7-D947D32D0231}"/>
                </a:ext>
              </a:extLst>
            </p:cNvPr>
            <p:cNvPicPr>
              <a:picLocks noChangeAspect="1"/>
            </p:cNvPicPr>
            <p:nvPr/>
          </p:nvPicPr>
          <p:blipFill rotWithShape="1">
            <a:blip r:embed="rId13"/>
            <a:srcRect l="9804" t="9082" r="8324" b="11514"/>
            <a:stretch/>
          </p:blipFill>
          <p:spPr>
            <a:xfrm>
              <a:off x="560843" y="1235485"/>
              <a:ext cx="1853259" cy="1029855"/>
            </a:xfrm>
            <a:prstGeom prst="rect">
              <a:avLst/>
            </a:prstGeom>
            <a:effectLst/>
          </p:spPr>
        </p:pic>
        <p:cxnSp>
          <p:nvCxnSpPr>
            <p:cNvPr id="232" name="Straight Arrow Connector 231">
              <a:extLst>
                <a:ext uri="{FF2B5EF4-FFF2-40B4-BE49-F238E27FC236}">
                  <a16:creationId xmlns:a16="http://schemas.microsoft.com/office/drawing/2014/main" id="{8D8A2DA4-9607-264D-85E6-6ECE3EC68F37}"/>
                </a:ext>
              </a:extLst>
            </p:cNvPr>
            <p:cNvCxnSpPr>
              <a:cxnSpLocks/>
            </p:cNvCxnSpPr>
            <p:nvPr/>
          </p:nvCxnSpPr>
          <p:spPr>
            <a:xfrm flipH="1" flipV="1">
              <a:off x="1467915" y="2328991"/>
              <a:ext cx="19557" cy="772056"/>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C30F55FE-481C-174C-80B0-24E663D3F3C1}"/>
                </a:ext>
              </a:extLst>
            </p:cNvPr>
            <p:cNvSpPr/>
            <p:nvPr/>
          </p:nvSpPr>
          <p:spPr>
            <a:xfrm>
              <a:off x="410375" y="571357"/>
              <a:ext cx="2086270" cy="725327"/>
            </a:xfrm>
            <a:prstGeom prst="rect">
              <a:avLst/>
            </a:prstGeom>
          </p:spPr>
          <p:txBody>
            <a:bodyPr wrap="square">
              <a:spAutoFit/>
            </a:bodyPr>
            <a:lstStyle/>
            <a:p>
              <a:pPr algn="ctr" defTabSz="342900">
                <a:lnSpc>
                  <a:spcPct val="120000"/>
                </a:lnSpc>
                <a:spcBef>
                  <a:spcPct val="20000"/>
                </a:spcBef>
                <a:spcAft>
                  <a:spcPts val="450"/>
                </a:spcAft>
                <a:buClr>
                  <a:srgbClr val="BC9E67"/>
                </a:buClr>
                <a:buSzPct val="92000"/>
                <a:defRPr/>
              </a:pPr>
              <a:r>
                <a:rPr lang="en-US" sz="1275" b="1" dirty="0">
                  <a:solidFill>
                    <a:srgbClr val="002060"/>
                  </a:solidFill>
                  <a:latin typeface="Univers" panose="020B0502020104020203"/>
                </a:rPr>
                <a:t>Final mask and device</a:t>
              </a:r>
            </a:p>
          </p:txBody>
        </p:sp>
      </p:grpSp>
      <p:grpSp>
        <p:nvGrpSpPr>
          <p:cNvPr id="10" name="Group 9">
            <a:extLst>
              <a:ext uri="{FF2B5EF4-FFF2-40B4-BE49-F238E27FC236}">
                <a16:creationId xmlns:a16="http://schemas.microsoft.com/office/drawing/2014/main" id="{2AF899EC-18B4-7A4E-A587-0649780F9847}"/>
              </a:ext>
            </a:extLst>
          </p:cNvPr>
          <p:cNvGrpSpPr/>
          <p:nvPr/>
        </p:nvGrpSpPr>
        <p:grpSpPr>
          <a:xfrm>
            <a:off x="3420989" y="1528863"/>
            <a:ext cx="611065" cy="585152"/>
            <a:chOff x="2514332" y="796094"/>
            <a:chExt cx="814753" cy="780202"/>
          </a:xfrm>
        </p:grpSpPr>
        <p:cxnSp>
          <p:nvCxnSpPr>
            <p:cNvPr id="228" name="Straight Arrow Connector 227">
              <a:extLst>
                <a:ext uri="{FF2B5EF4-FFF2-40B4-BE49-F238E27FC236}">
                  <a16:creationId xmlns:a16="http://schemas.microsoft.com/office/drawing/2014/main" id="{6967EBE8-5182-744F-98F6-EE7D5603EF0F}"/>
                </a:ext>
              </a:extLst>
            </p:cNvPr>
            <p:cNvCxnSpPr>
              <a:cxnSpLocks/>
            </p:cNvCxnSpPr>
            <p:nvPr/>
          </p:nvCxnSpPr>
          <p:spPr>
            <a:xfrm flipH="1">
              <a:off x="2603171" y="1576296"/>
              <a:ext cx="663577" cy="0"/>
            </a:xfrm>
            <a:prstGeom prst="straightConnector1">
              <a:avLst/>
            </a:prstGeom>
            <a:ln w="57150" cmpd="sng">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2CB4079E-1A08-3244-8414-D0D6B31E96DF}"/>
                </a:ext>
              </a:extLst>
            </p:cNvPr>
            <p:cNvSpPr txBox="1"/>
            <p:nvPr/>
          </p:nvSpPr>
          <p:spPr>
            <a:xfrm>
              <a:off x="2514332" y="796094"/>
              <a:ext cx="814753" cy="677107"/>
            </a:xfrm>
            <a:prstGeom prst="rect">
              <a:avLst/>
            </a:prstGeom>
            <a:noFill/>
          </p:spPr>
          <p:txBody>
            <a:bodyPr wrap="none" rtlCol="0">
              <a:spAutoFit/>
            </a:bodyPr>
            <a:lstStyle/>
            <a:p>
              <a:pPr algn="ctr" defTabSz="685800">
                <a:defRPr/>
              </a:pPr>
              <a:r>
                <a:rPr lang="en-US" sz="1350" b="1" i="1" dirty="0">
                  <a:solidFill>
                    <a:srgbClr val="002060"/>
                  </a:solidFill>
                  <a:latin typeface="Calibri" panose="020F0502020204030204"/>
                </a:rPr>
                <a:t>Metal</a:t>
              </a:r>
            </a:p>
            <a:p>
              <a:pPr algn="ctr" defTabSz="685800">
                <a:defRPr/>
              </a:pPr>
              <a:r>
                <a:rPr lang="en-US" sz="1350" b="1" i="1" dirty="0">
                  <a:solidFill>
                    <a:srgbClr val="002060"/>
                  </a:solidFill>
                  <a:latin typeface="Calibri" panose="020F0502020204030204"/>
                </a:rPr>
                <a:t>DRC</a:t>
              </a:r>
            </a:p>
          </p:txBody>
        </p:sp>
      </p:grpSp>
      <p:pic>
        <p:nvPicPr>
          <p:cNvPr id="80" name="Picture 79" descr="Diagram&#10;&#10;Description automatically generated">
            <a:extLst>
              <a:ext uri="{FF2B5EF4-FFF2-40B4-BE49-F238E27FC236}">
                <a16:creationId xmlns:a16="http://schemas.microsoft.com/office/drawing/2014/main" id="{89919579-D3CC-4727-AD88-88C764EBA21C}"/>
              </a:ext>
            </a:extLst>
          </p:cNvPr>
          <p:cNvPicPr>
            <a:picLocks noChangeAspect="1"/>
          </p:cNvPicPr>
          <p:nvPr/>
        </p:nvPicPr>
        <p:blipFill rotWithShape="1">
          <a:blip r:embed="rId14"/>
          <a:srcRect l="35463" t="453" r="7505" b="453"/>
          <a:stretch/>
        </p:blipFill>
        <p:spPr>
          <a:xfrm>
            <a:off x="8667669" y="2316433"/>
            <a:ext cx="983280" cy="757333"/>
          </a:xfrm>
          <a:prstGeom prst="rect">
            <a:avLst/>
          </a:prstGeom>
        </p:spPr>
      </p:pic>
      <p:sp>
        <p:nvSpPr>
          <p:cNvPr id="79" name="TextBox 78">
            <a:extLst>
              <a:ext uri="{FF2B5EF4-FFF2-40B4-BE49-F238E27FC236}">
                <a16:creationId xmlns:a16="http://schemas.microsoft.com/office/drawing/2014/main" id="{5772260A-3854-4C47-A9C7-BCA7049C560D}"/>
              </a:ext>
            </a:extLst>
          </p:cNvPr>
          <p:cNvSpPr txBox="1"/>
          <p:nvPr/>
        </p:nvSpPr>
        <p:spPr>
          <a:xfrm>
            <a:off x="1609642" y="5791439"/>
            <a:ext cx="4685414" cy="184666"/>
          </a:xfrm>
          <a:prstGeom prst="rect">
            <a:avLst/>
          </a:prstGeom>
          <a:noFill/>
        </p:spPr>
        <p:txBody>
          <a:bodyPr wrap="square">
            <a:spAutoFit/>
          </a:bodyPr>
          <a:lstStyle/>
          <a:p>
            <a:pPr defTabSz="685975">
              <a:defRPr/>
            </a:pPr>
            <a:r>
              <a:rPr lang="en-US" sz="600" dirty="0">
                <a:latin typeface="IBM Plex Sans" panose="020B0503050203000203" pitchFamily="34" charset="0"/>
              </a:rPr>
              <a:t>IBM Quantum / © 2021 IBM Corporation</a:t>
            </a:r>
          </a:p>
        </p:txBody>
      </p:sp>
    </p:spTree>
    <p:extLst>
      <p:ext uri="{BB962C8B-B14F-4D97-AF65-F5344CB8AC3E}">
        <p14:creationId xmlns:p14="http://schemas.microsoft.com/office/powerpoint/2010/main" val="403725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4939A5-568E-C64B-9A73-EF86612869DB}"/>
              </a:ext>
            </a:extLst>
          </p:cNvPr>
          <p:cNvSpPr>
            <a:spLocks noGrp="1"/>
          </p:cNvSpPr>
          <p:nvPr>
            <p:ph type="ftr" sz="quarter" idx="10"/>
          </p:nvPr>
        </p:nvSpPr>
        <p:spPr/>
        <p:txBody>
          <a:bodyPr/>
          <a:lstStyle/>
          <a:p>
            <a:r>
              <a:rPr lang="en-US" dirty="0"/>
              <a:t>IBM Quantum / © 2022 IBM Corporation</a:t>
            </a:r>
          </a:p>
        </p:txBody>
      </p:sp>
      <p:sp>
        <p:nvSpPr>
          <p:cNvPr id="3" name="Title 2">
            <a:extLst>
              <a:ext uri="{FF2B5EF4-FFF2-40B4-BE49-F238E27FC236}">
                <a16:creationId xmlns:a16="http://schemas.microsoft.com/office/drawing/2014/main" id="{B13E5DB6-F39E-F541-8C36-B524191AA13B}"/>
              </a:ext>
            </a:extLst>
          </p:cNvPr>
          <p:cNvSpPr>
            <a:spLocks noGrp="1"/>
          </p:cNvSpPr>
          <p:nvPr>
            <p:ph type="title"/>
          </p:nvPr>
        </p:nvSpPr>
        <p:spPr>
          <a:xfrm>
            <a:off x="1734314" y="268227"/>
            <a:ext cx="8095487" cy="798573"/>
          </a:xfrm>
        </p:spPr>
        <p:txBody>
          <a:bodyPr/>
          <a:lstStyle/>
          <a:p>
            <a:pPr algn="ctr"/>
            <a:r>
              <a:rPr lang="en-US" dirty="0"/>
              <a:t>Quantum Analysis Techniques</a:t>
            </a:r>
            <a:br>
              <a:rPr lang="en-US" dirty="0"/>
            </a:br>
            <a:r>
              <a:rPr lang="en-US" sz="2000" dirty="0"/>
              <a:t>Being developed; some techniques are not shared with community.</a:t>
            </a:r>
          </a:p>
        </p:txBody>
      </p:sp>
      <p:graphicFrame>
        <p:nvGraphicFramePr>
          <p:cNvPr id="6" name="Diagram 5">
            <a:extLst>
              <a:ext uri="{FF2B5EF4-FFF2-40B4-BE49-F238E27FC236}">
                <a16:creationId xmlns:a16="http://schemas.microsoft.com/office/drawing/2014/main" id="{BCBB1880-99DF-CF4C-9065-EAC0CCD7D09B}"/>
              </a:ext>
            </a:extLst>
          </p:cNvPr>
          <p:cNvGraphicFramePr/>
          <p:nvPr>
            <p:extLst>
              <p:ext uri="{D42A27DB-BD31-4B8C-83A1-F6EECF244321}">
                <p14:modId xmlns:p14="http://schemas.microsoft.com/office/powerpoint/2010/main" val="710628010"/>
              </p:ext>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1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89F7-EC9C-4B4A-948E-E15C9FD5CFA6}"/>
              </a:ext>
            </a:extLst>
          </p:cNvPr>
          <p:cNvSpPr>
            <a:spLocks noGrp="1"/>
          </p:cNvSpPr>
          <p:nvPr>
            <p:ph type="ftr" sz="quarter" idx="10"/>
          </p:nvPr>
        </p:nvSpPr>
        <p:spPr/>
        <p:txBody>
          <a:bodyPr/>
          <a:lstStyle/>
          <a:p>
            <a:r>
              <a:rPr lang="en-US" dirty="0"/>
              <a:t>IBM Quantum / © 2022 IBM Corporation</a:t>
            </a:r>
          </a:p>
        </p:txBody>
      </p:sp>
      <p:sp>
        <p:nvSpPr>
          <p:cNvPr id="3" name="Slide Number Placeholder 2">
            <a:extLst>
              <a:ext uri="{FF2B5EF4-FFF2-40B4-BE49-F238E27FC236}">
                <a16:creationId xmlns:a16="http://schemas.microsoft.com/office/drawing/2014/main" id="{B9EEE364-DF6D-D74E-9E2A-80562E0AE5EC}"/>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4" name="Title 3">
            <a:extLst>
              <a:ext uri="{FF2B5EF4-FFF2-40B4-BE49-F238E27FC236}">
                <a16:creationId xmlns:a16="http://schemas.microsoft.com/office/drawing/2014/main" id="{AC78D6EC-534F-0743-82EC-4597850E6CD7}"/>
              </a:ext>
            </a:extLst>
          </p:cNvPr>
          <p:cNvSpPr>
            <a:spLocks noGrp="1"/>
          </p:cNvSpPr>
          <p:nvPr>
            <p:ph type="title"/>
          </p:nvPr>
        </p:nvSpPr>
        <p:spPr>
          <a:xfrm>
            <a:off x="533400" y="268225"/>
            <a:ext cx="7333488" cy="798575"/>
          </a:xfrm>
        </p:spPr>
        <p:txBody>
          <a:bodyPr/>
          <a:lstStyle/>
          <a:p>
            <a:r>
              <a:rPr lang="en-US" sz="3000" b="1" dirty="0">
                <a:latin typeface="+mj-lt"/>
              </a:rPr>
              <a:t>Qiskit Metal </a:t>
            </a:r>
            <a:br>
              <a:rPr lang="en-US" sz="3000" b="1" dirty="0">
                <a:latin typeface="+mj-lt"/>
              </a:rPr>
            </a:br>
            <a:r>
              <a:rPr lang="en-US" sz="3000" b="1" dirty="0">
                <a:latin typeface="+mj-lt"/>
              </a:rPr>
              <a:t>Why is the quantum community excited?</a:t>
            </a:r>
          </a:p>
        </p:txBody>
      </p:sp>
      <p:graphicFrame>
        <p:nvGraphicFramePr>
          <p:cNvPr id="5" name="Diagram 4">
            <a:extLst>
              <a:ext uri="{FF2B5EF4-FFF2-40B4-BE49-F238E27FC236}">
                <a16:creationId xmlns:a16="http://schemas.microsoft.com/office/drawing/2014/main" id="{71C1073B-2794-0E4A-B0D1-20702E012FF3}"/>
              </a:ext>
            </a:extLst>
          </p:cNvPr>
          <p:cNvGraphicFramePr/>
          <p:nvPr>
            <p:extLst>
              <p:ext uri="{D42A27DB-BD31-4B8C-83A1-F6EECF244321}">
                <p14:modId xmlns:p14="http://schemas.microsoft.com/office/powerpoint/2010/main" val="806400334"/>
              </p:ext>
            </p:extLst>
          </p:nvPr>
        </p:nvGraphicFramePr>
        <p:xfrm>
          <a:off x="1636643" y="1602921"/>
          <a:ext cx="9965547" cy="4503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18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2E40A-1EBD-FF4A-A212-4FF2035A62E2}"/>
              </a:ext>
            </a:extLst>
          </p:cNvPr>
          <p:cNvPicPr>
            <a:picLocks noChangeAspect="1"/>
          </p:cNvPicPr>
          <p:nvPr/>
        </p:nvPicPr>
        <p:blipFill>
          <a:blip r:embed="rId3"/>
          <a:stretch>
            <a:fillRect/>
          </a:stretch>
        </p:blipFill>
        <p:spPr>
          <a:xfrm>
            <a:off x="1609641" y="977507"/>
            <a:ext cx="1839185" cy="282251"/>
          </a:xfrm>
          <a:prstGeom prst="rect">
            <a:avLst/>
          </a:prstGeom>
        </p:spPr>
      </p:pic>
      <p:sp>
        <p:nvSpPr>
          <p:cNvPr id="6" name="Title 8">
            <a:extLst>
              <a:ext uri="{FF2B5EF4-FFF2-40B4-BE49-F238E27FC236}">
                <a16:creationId xmlns:a16="http://schemas.microsoft.com/office/drawing/2014/main" id="{E7356E5E-30BE-1449-914A-F45432B859D9}"/>
              </a:ext>
            </a:extLst>
          </p:cNvPr>
          <p:cNvSpPr txBox="1">
            <a:spLocks/>
          </p:cNvSpPr>
          <p:nvPr/>
        </p:nvSpPr>
        <p:spPr>
          <a:xfrm>
            <a:off x="4800600" y="533400"/>
            <a:ext cx="5638800" cy="5105400"/>
          </a:xfrm>
          <a:prstGeom prst="rect">
            <a:avLst/>
          </a:prstGeom>
          <a:noFill/>
        </p:spPr>
        <p:txBody>
          <a:bodyPr vert="horz" lIns="0" tIns="0" rIns="0" bIns="0" rtlCol="0" anchor="t" anchorCtr="0">
            <a:noAutofit/>
          </a:bodyPr>
          <a:lstStyle>
            <a:lvl1pPr algn="ctr" rtl="0" eaLnBrk="1" fontAlgn="base" hangingPunct="1">
              <a:lnSpc>
                <a:spcPct val="90000"/>
              </a:lnSpc>
              <a:spcBef>
                <a:spcPct val="0"/>
              </a:spcBef>
              <a:spcAft>
                <a:spcPct val="0"/>
              </a:spcAft>
              <a:defRPr sz="4800" b="0">
                <a:solidFill>
                  <a:schemeClr val="accent2"/>
                </a:solidFill>
                <a:latin typeface="IBM Plex Sans" panose="020B0503050203000203" pitchFamily="34" charset="0"/>
                <a:ea typeface="IBM Plex Sans"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9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9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85"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81"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l" defTabSz="685800">
              <a:spcBef>
                <a:spcPts val="1800"/>
              </a:spcBef>
              <a:defRPr/>
            </a:pPr>
            <a:r>
              <a:rPr lang="en-US" sz="2700" b="1" dirty="0">
                <a:solidFill>
                  <a:schemeClr val="tx1"/>
                </a:solidFill>
                <a:latin typeface="Avenir" panose="02000503020000020003" pitchFamily="2" charset="0"/>
                <a:cs typeface="IBM Plex Sans" charset="0"/>
              </a:rPr>
              <a:t>Docs &amp; tutorials</a:t>
            </a:r>
            <a:br>
              <a:rPr lang="en-US" sz="2700" b="1" dirty="0">
                <a:solidFill>
                  <a:srgbClr val="FFDC73"/>
                </a:solidFill>
                <a:latin typeface="Avenir" panose="02000503020000020003" pitchFamily="2" charset="0"/>
                <a:cs typeface="IBM Plex Sans" charset="0"/>
              </a:rPr>
            </a:br>
            <a:r>
              <a:rPr lang="en-US" sz="2700" b="1" dirty="0" err="1">
                <a:solidFill>
                  <a:srgbClr val="FFDC73"/>
                </a:solidFill>
                <a:latin typeface="Avenir" panose="02000503020000020003" pitchFamily="2" charset="0"/>
                <a:cs typeface="IBM Plex Sans" charset="0"/>
              </a:rPr>
              <a:t>qiskit.org</a:t>
            </a:r>
            <a:r>
              <a:rPr lang="en-US" sz="2700" b="1" dirty="0">
                <a:solidFill>
                  <a:srgbClr val="FFDC73"/>
                </a:solidFill>
                <a:latin typeface="Avenir" panose="02000503020000020003" pitchFamily="2" charset="0"/>
                <a:cs typeface="IBM Plex Sans" charset="0"/>
              </a:rPr>
              <a:t>/documentation/metal</a:t>
            </a:r>
          </a:p>
          <a:p>
            <a:pPr algn="l" defTabSz="685800">
              <a:spcBef>
                <a:spcPts val="1800"/>
              </a:spcBef>
              <a:defRPr/>
            </a:pPr>
            <a:endParaRPr lang="en-US" sz="2700" b="1" dirty="0">
              <a:solidFill>
                <a:schemeClr val="tx1"/>
              </a:solidFill>
              <a:latin typeface="Avenir" panose="02000503020000020003" pitchFamily="2" charset="0"/>
              <a:cs typeface="IBM Plex Sans" charset="0"/>
            </a:endParaRPr>
          </a:p>
          <a:p>
            <a:pPr algn="l" defTabSz="685800">
              <a:spcBef>
                <a:spcPts val="1800"/>
              </a:spcBef>
              <a:defRPr/>
            </a:pPr>
            <a:r>
              <a:rPr lang="en-US" sz="2700" b="1" dirty="0">
                <a:solidFill>
                  <a:schemeClr val="tx1"/>
                </a:solidFill>
                <a:latin typeface="Avenir" panose="02000503020000020003" pitchFamily="2" charset="0"/>
                <a:cs typeface="IBM Plex Sans" charset="0"/>
              </a:rPr>
              <a:t>Tutorial videos</a:t>
            </a:r>
            <a:br>
              <a:rPr lang="en-US" sz="2700" b="1" dirty="0">
                <a:solidFill>
                  <a:srgbClr val="FFDC73"/>
                </a:solidFill>
                <a:latin typeface="Avenir" panose="02000503020000020003" pitchFamily="2" charset="0"/>
                <a:cs typeface="IBM Plex Sans" charset="0"/>
              </a:rPr>
            </a:br>
            <a:r>
              <a:rPr lang="en-US" sz="2700" b="1" dirty="0">
                <a:solidFill>
                  <a:srgbClr val="FFDC73"/>
                </a:solidFill>
                <a:latin typeface="Avenir" panose="02000503020000020003" pitchFamily="2" charset="0"/>
                <a:cs typeface="IBM Plex Sans" charset="0"/>
              </a:rPr>
              <a:t>YouTube – see docs</a:t>
            </a:r>
          </a:p>
          <a:p>
            <a:pPr algn="l" defTabSz="685800">
              <a:spcBef>
                <a:spcPts val="1800"/>
              </a:spcBef>
              <a:defRPr/>
            </a:pPr>
            <a:endParaRPr lang="en-US" sz="2700" b="1" kern="0" dirty="0">
              <a:solidFill>
                <a:schemeClr val="tx1"/>
              </a:solidFill>
              <a:latin typeface="Avenir" panose="02000503020000020003" pitchFamily="2" charset="0"/>
            </a:endParaRPr>
          </a:p>
          <a:p>
            <a:pPr algn="l" defTabSz="685800">
              <a:spcBef>
                <a:spcPts val="1800"/>
              </a:spcBef>
              <a:defRPr/>
            </a:pPr>
            <a:r>
              <a:rPr lang="en-US" sz="2700" b="1" kern="0" dirty="0">
                <a:solidFill>
                  <a:schemeClr val="tx1"/>
                </a:solidFill>
                <a:latin typeface="Avenir" panose="02000503020000020003" pitchFamily="2" charset="0"/>
              </a:rPr>
              <a:t>Slack </a:t>
            </a:r>
            <a:r>
              <a:rPr lang="en-US" sz="2700" b="1" kern="0" dirty="0">
                <a:solidFill>
                  <a:prstClr val="white">
                    <a:lumMod val="50000"/>
                  </a:prstClr>
                </a:solidFill>
                <a:latin typeface="Avenir" panose="02000503020000020003" pitchFamily="2" charset="0"/>
              </a:rPr>
              <a:t>   </a:t>
            </a:r>
            <a:br>
              <a:rPr lang="en-US" sz="2700" b="1" kern="0" dirty="0">
                <a:solidFill>
                  <a:srgbClr val="FFDC73"/>
                </a:solidFill>
                <a:latin typeface="Avenir" panose="02000503020000020003" pitchFamily="2" charset="0"/>
              </a:rPr>
            </a:br>
            <a:r>
              <a:rPr lang="en-US" sz="2700" b="1" kern="0" dirty="0">
                <a:solidFill>
                  <a:srgbClr val="FFDC73"/>
                </a:solidFill>
                <a:latin typeface="Avenir" panose="02000503020000020003" pitchFamily="2" charset="0"/>
              </a:rPr>
              <a:t>#metal</a:t>
            </a:r>
            <a:r>
              <a:rPr lang="en-US" sz="2700" b="1" kern="0" dirty="0">
                <a:solidFill>
                  <a:prstClr val="white">
                    <a:lumMod val="50000"/>
                  </a:prstClr>
                </a:solidFill>
                <a:latin typeface="Avenir" panose="02000503020000020003" pitchFamily="2" charset="0"/>
              </a:rPr>
              <a:t> </a:t>
            </a:r>
            <a:r>
              <a:rPr lang="en-US" sz="2700" b="1" kern="0" dirty="0">
                <a:solidFill>
                  <a:prstClr val="black">
                    <a:lumMod val="50000"/>
                    <a:lumOff val="50000"/>
                  </a:prstClr>
                </a:solidFill>
                <a:latin typeface="Avenir" panose="02000503020000020003" pitchFamily="2" charset="0"/>
              </a:rPr>
              <a:t>(</a:t>
            </a:r>
            <a:r>
              <a:rPr lang="en-US" sz="2700" b="1" kern="0" dirty="0" err="1">
                <a:solidFill>
                  <a:prstClr val="black">
                    <a:lumMod val="50000"/>
                    <a:lumOff val="50000"/>
                  </a:prstClr>
                </a:solidFill>
                <a:latin typeface="Avenir" panose="02000503020000020003" pitchFamily="2" charset="0"/>
              </a:rPr>
              <a:t>qiskit</a:t>
            </a:r>
            <a:r>
              <a:rPr lang="en-US" sz="2700" b="1" kern="0" dirty="0">
                <a:solidFill>
                  <a:prstClr val="black">
                    <a:lumMod val="50000"/>
                    <a:lumOff val="50000"/>
                  </a:prstClr>
                </a:solidFill>
                <a:latin typeface="Avenir" panose="02000503020000020003" pitchFamily="2" charset="0"/>
              </a:rPr>
              <a:t> workspace)</a:t>
            </a:r>
          </a:p>
          <a:p>
            <a:pPr algn="l" defTabSz="685800">
              <a:spcBef>
                <a:spcPts val="1800"/>
              </a:spcBef>
              <a:defRPr/>
            </a:pPr>
            <a:endParaRPr lang="en-US" sz="2700" b="1" kern="0" dirty="0">
              <a:solidFill>
                <a:prstClr val="black">
                  <a:lumMod val="50000"/>
                  <a:lumOff val="50000"/>
                </a:prstClr>
              </a:solidFill>
              <a:latin typeface="Avenir" panose="02000503020000020003" pitchFamily="2" charset="0"/>
            </a:endParaRPr>
          </a:p>
          <a:p>
            <a:pPr algn="l" defTabSz="685800">
              <a:spcBef>
                <a:spcPts val="1800"/>
              </a:spcBef>
              <a:defRPr/>
            </a:pPr>
            <a:r>
              <a:rPr lang="en-US" sz="2700" b="1" dirty="0">
                <a:solidFill>
                  <a:schemeClr val="tx1"/>
                </a:solidFill>
                <a:latin typeface="Avenir" panose="02000503020000020003" pitchFamily="2" charset="0"/>
                <a:cs typeface="IBM Plex Sans" charset="0"/>
              </a:rPr>
              <a:t>Live tutorials</a:t>
            </a:r>
            <a:br>
              <a:rPr lang="en-US" sz="2700" b="1" dirty="0">
                <a:solidFill>
                  <a:prstClr val="white">
                    <a:lumMod val="50000"/>
                  </a:prstClr>
                </a:solidFill>
                <a:latin typeface="Avenir" panose="02000503020000020003" pitchFamily="2" charset="0"/>
                <a:cs typeface="IBM Plex Sans" charset="0"/>
              </a:rPr>
            </a:br>
            <a:endParaRPr lang="en-US" sz="2700" b="1" dirty="0">
              <a:solidFill>
                <a:srgbClr val="FFDC73"/>
              </a:solidFill>
              <a:latin typeface="Avenir" panose="02000503020000020003" pitchFamily="2" charset="0"/>
              <a:cs typeface="IBM Plex Sans" charset="0"/>
            </a:endParaRPr>
          </a:p>
          <a:p>
            <a:pPr algn="l" defTabSz="685800">
              <a:spcBef>
                <a:spcPts val="1800"/>
              </a:spcBef>
              <a:defRPr/>
            </a:pPr>
            <a:endParaRPr lang="en-US" sz="2700" b="1" kern="0" dirty="0">
              <a:solidFill>
                <a:prstClr val="black">
                  <a:lumMod val="50000"/>
                  <a:lumOff val="50000"/>
                </a:prstClr>
              </a:solidFill>
              <a:latin typeface="Avenir" panose="02000503020000020003" pitchFamily="2" charset="0"/>
            </a:endParaRPr>
          </a:p>
        </p:txBody>
      </p:sp>
    </p:spTree>
    <p:extLst>
      <p:ext uri="{BB962C8B-B14F-4D97-AF65-F5344CB8AC3E}">
        <p14:creationId xmlns:p14="http://schemas.microsoft.com/office/powerpoint/2010/main" val="246335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7DDC-B69A-8048-9685-393538D1B08B}"/>
              </a:ext>
            </a:extLst>
          </p:cNvPr>
          <p:cNvSpPr>
            <a:spLocks noGrp="1"/>
          </p:cNvSpPr>
          <p:nvPr>
            <p:ph type="title"/>
          </p:nvPr>
        </p:nvSpPr>
        <p:spPr>
          <a:xfrm>
            <a:off x="636582" y="-86791"/>
            <a:ext cx="10972800" cy="1143000"/>
          </a:xfrm>
        </p:spPr>
        <p:txBody>
          <a:bodyPr/>
          <a:lstStyle/>
          <a:p>
            <a:r>
              <a:rPr lang="en-US" b="1" dirty="0">
                <a:solidFill>
                  <a:srgbClr val="0070C0"/>
                </a:solidFill>
              </a:rPr>
              <a:t>Metal in Qiskit SDK Architecture</a:t>
            </a:r>
          </a:p>
        </p:txBody>
      </p:sp>
      <p:pic>
        <p:nvPicPr>
          <p:cNvPr id="1028" name="Picture 4">
            <a:extLst>
              <a:ext uri="{FF2B5EF4-FFF2-40B4-BE49-F238E27FC236}">
                <a16:creationId xmlns:a16="http://schemas.microsoft.com/office/drawing/2014/main" id="{E29BB7DB-3F23-6048-9869-2F896D77F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 y="914400"/>
            <a:ext cx="11270087" cy="6333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C17F3D8-3295-BB41-BEC8-FCB22A00F40B}"/>
                  </a:ext>
                </a:extLst>
              </p14:cNvPr>
              <p14:cNvContentPartPr/>
              <p14:nvPr/>
            </p14:nvContentPartPr>
            <p14:xfrm>
              <a:off x="5791200" y="2286000"/>
              <a:ext cx="2324520" cy="875880"/>
            </p14:xfrm>
          </p:contentPart>
        </mc:Choice>
        <mc:Fallback xmlns="">
          <p:pic>
            <p:nvPicPr>
              <p:cNvPr id="5" name="Ink 4">
                <a:extLst>
                  <a:ext uri="{FF2B5EF4-FFF2-40B4-BE49-F238E27FC236}">
                    <a16:creationId xmlns:a16="http://schemas.microsoft.com/office/drawing/2014/main" id="{9C17F3D8-3295-BB41-BEC8-FCB22A00F40B}"/>
                  </a:ext>
                </a:extLst>
              </p:cNvPr>
              <p:cNvPicPr/>
              <p:nvPr/>
            </p:nvPicPr>
            <p:blipFill>
              <a:blip r:embed="rId5"/>
              <a:stretch>
                <a:fillRect/>
              </a:stretch>
            </p:blipFill>
            <p:spPr>
              <a:xfrm>
                <a:off x="5776800" y="2271594"/>
                <a:ext cx="2352600" cy="90397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676969D-7A54-AB41-A585-45A4C8BE866F}"/>
                  </a:ext>
                </a:extLst>
              </p14:cNvPr>
              <p14:cNvContentPartPr/>
              <p14:nvPr/>
            </p14:nvContentPartPr>
            <p14:xfrm>
              <a:off x="14152542" y="2556898"/>
              <a:ext cx="360" cy="3240"/>
            </p14:xfrm>
          </p:contentPart>
        </mc:Choice>
        <mc:Fallback xmlns="">
          <p:pic>
            <p:nvPicPr>
              <p:cNvPr id="6" name="Ink 5">
                <a:extLst>
                  <a:ext uri="{FF2B5EF4-FFF2-40B4-BE49-F238E27FC236}">
                    <a16:creationId xmlns:a16="http://schemas.microsoft.com/office/drawing/2014/main" id="{0676969D-7A54-AB41-A585-45A4C8BE866F}"/>
                  </a:ext>
                </a:extLst>
              </p:cNvPr>
              <p:cNvPicPr/>
              <p:nvPr/>
            </p:nvPicPr>
            <p:blipFill>
              <a:blip r:embed="rId7"/>
              <a:stretch>
                <a:fillRect/>
              </a:stretch>
            </p:blipFill>
            <p:spPr>
              <a:xfrm>
                <a:off x="14143542" y="2547898"/>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DB3551F-A9D8-894B-B7DC-510DBFFE08F8}"/>
                  </a:ext>
                </a:extLst>
              </p14:cNvPr>
              <p14:cNvContentPartPr/>
              <p14:nvPr/>
            </p14:nvContentPartPr>
            <p14:xfrm>
              <a:off x="14418942" y="1802698"/>
              <a:ext cx="3240" cy="3240"/>
            </p14:xfrm>
          </p:contentPart>
        </mc:Choice>
        <mc:Fallback xmlns="">
          <p:pic>
            <p:nvPicPr>
              <p:cNvPr id="7" name="Ink 6">
                <a:extLst>
                  <a:ext uri="{FF2B5EF4-FFF2-40B4-BE49-F238E27FC236}">
                    <a16:creationId xmlns:a16="http://schemas.microsoft.com/office/drawing/2014/main" id="{0DB3551F-A9D8-894B-B7DC-510DBFFE08F8}"/>
                  </a:ext>
                </a:extLst>
              </p:cNvPr>
              <p:cNvPicPr/>
              <p:nvPr/>
            </p:nvPicPr>
            <p:blipFill>
              <a:blip r:embed="rId9"/>
              <a:stretch>
                <a:fillRect/>
              </a:stretch>
            </p:blipFill>
            <p:spPr>
              <a:xfrm>
                <a:off x="14408817" y="1793698"/>
                <a:ext cx="23085" cy="20880"/>
              </a:xfrm>
              <a:prstGeom prst="rect">
                <a:avLst/>
              </a:prstGeom>
            </p:spPr>
          </p:pic>
        </mc:Fallback>
      </mc:AlternateContent>
    </p:spTree>
    <p:extLst>
      <p:ext uri="{BB962C8B-B14F-4D97-AF65-F5344CB8AC3E}">
        <p14:creationId xmlns:p14="http://schemas.microsoft.com/office/powerpoint/2010/main" val="73613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FA2E-9C1D-4985-A7C5-A74025C978BC}"/>
              </a:ext>
            </a:extLst>
          </p:cNvPr>
          <p:cNvSpPr>
            <a:spLocks noGrp="1"/>
          </p:cNvSpPr>
          <p:nvPr>
            <p:ph type="title"/>
          </p:nvPr>
        </p:nvSpPr>
        <p:spPr>
          <a:xfrm>
            <a:off x="1524000" y="197813"/>
            <a:ext cx="9144000" cy="659437"/>
          </a:xfrm>
        </p:spPr>
        <p:txBody>
          <a:bodyPr/>
          <a:lstStyle/>
          <a:p>
            <a:r>
              <a:rPr lang="en-US" b="1" dirty="0"/>
              <a:t>Qiskit -Metal is being used by researchers</a:t>
            </a:r>
          </a:p>
        </p:txBody>
      </p:sp>
      <p:sp>
        <p:nvSpPr>
          <p:cNvPr id="4" name="Content Placeholder 7">
            <a:extLst>
              <a:ext uri="{FF2B5EF4-FFF2-40B4-BE49-F238E27FC236}">
                <a16:creationId xmlns:a16="http://schemas.microsoft.com/office/drawing/2014/main" id="{B8322CAC-944E-4146-876F-30277CFEC28A}"/>
              </a:ext>
            </a:extLst>
          </p:cNvPr>
          <p:cNvSpPr txBox="1">
            <a:spLocks/>
          </p:cNvSpPr>
          <p:nvPr/>
        </p:nvSpPr>
        <p:spPr>
          <a:xfrm>
            <a:off x="1773021" y="1704861"/>
            <a:ext cx="8894981" cy="4295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buNone/>
              <a:defRPr/>
            </a:pPr>
            <a:endParaRPr lang="en-US" sz="2100" dirty="0">
              <a:solidFill>
                <a:prstClr val="white"/>
              </a:solidFill>
              <a:latin typeface="Calibri" panose="020F0502020204030204"/>
            </a:endParaRPr>
          </a:p>
          <a:p>
            <a:pPr marL="171446" indent="-171446" defTabSz="685783">
              <a:defRPr/>
            </a:pPr>
            <a:endParaRPr lang="en-US" sz="2100" dirty="0">
              <a:solidFill>
                <a:prstClr val="white"/>
              </a:solidFill>
              <a:latin typeface="Calibri" panose="020F0502020204030204"/>
            </a:endParaRPr>
          </a:p>
          <a:p>
            <a:pPr marL="171446" indent="-171446" defTabSz="685783">
              <a:defRPr/>
            </a:pPr>
            <a:endParaRPr lang="en-US" sz="2100"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99428194-CA33-3244-95F0-E77875862757}"/>
              </a:ext>
            </a:extLst>
          </p:cNvPr>
          <p:cNvSpPr txBox="1"/>
          <p:nvPr/>
        </p:nvSpPr>
        <p:spPr>
          <a:xfrm>
            <a:off x="6656196" y="2266881"/>
            <a:ext cx="3762785" cy="498598"/>
          </a:xfrm>
          <a:prstGeom prst="rect">
            <a:avLst/>
          </a:prstGeom>
          <a:noFill/>
        </p:spPr>
        <p:txBody>
          <a:bodyPr wrap="square" lIns="0" tIns="0" rIns="0" bIns="0" rtlCol="0">
            <a:spAutoFit/>
          </a:bodyPr>
          <a:lstStyle/>
          <a:p>
            <a:pPr>
              <a:lnSpc>
                <a:spcPct val="110000"/>
              </a:lnSpc>
              <a:spcBef>
                <a:spcPts val="825"/>
              </a:spcBef>
              <a:buClr>
                <a:srgbClr val="E0E0E0"/>
              </a:buClr>
              <a:buSzPct val="80000"/>
            </a:pPr>
            <a:endParaRPr lang="en-US" sz="1350" dirty="0"/>
          </a:p>
          <a:p>
            <a:pPr>
              <a:lnSpc>
                <a:spcPct val="110000"/>
              </a:lnSpc>
              <a:spcBef>
                <a:spcPts val="825"/>
              </a:spcBef>
              <a:buClr>
                <a:srgbClr val="E0E0E0"/>
              </a:buClr>
              <a:buSzPct val="80000"/>
            </a:pPr>
            <a:endParaRPr lang="en-US" sz="1050" dirty="0">
              <a:latin typeface="IBM Plex Sans" charset="0"/>
              <a:ea typeface="IBM Plex Sans" charset="0"/>
              <a:cs typeface="IBM Plex Sans" charset="0"/>
            </a:endParaRPr>
          </a:p>
        </p:txBody>
      </p:sp>
      <p:sp>
        <p:nvSpPr>
          <p:cNvPr id="13" name="Title 1">
            <a:extLst>
              <a:ext uri="{FF2B5EF4-FFF2-40B4-BE49-F238E27FC236}">
                <a16:creationId xmlns:a16="http://schemas.microsoft.com/office/drawing/2014/main" id="{F2583A97-3A81-9D4F-90BC-C5B6CDD2D299}"/>
              </a:ext>
            </a:extLst>
          </p:cNvPr>
          <p:cNvSpPr txBox="1">
            <a:spLocks/>
          </p:cNvSpPr>
          <p:nvPr/>
        </p:nvSpPr>
        <p:spPr>
          <a:xfrm>
            <a:off x="160020" y="5035441"/>
            <a:ext cx="2891185" cy="3762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1950" dirty="0">
                <a:solidFill>
                  <a:srgbClr val="374EFD"/>
                </a:solidFill>
                <a:latin typeface="Avenir Book" panose="02000503020000020003" pitchFamily="2" charset="0"/>
              </a:rPr>
              <a:t>TU Delft Fluxonium</a:t>
            </a:r>
          </a:p>
        </p:txBody>
      </p:sp>
      <p:grpSp>
        <p:nvGrpSpPr>
          <p:cNvPr id="14" name="Group 13">
            <a:extLst>
              <a:ext uri="{FF2B5EF4-FFF2-40B4-BE49-F238E27FC236}">
                <a16:creationId xmlns:a16="http://schemas.microsoft.com/office/drawing/2014/main" id="{46A72B9F-EE91-CB4C-B11F-31098A740E1F}"/>
              </a:ext>
            </a:extLst>
          </p:cNvPr>
          <p:cNvGrpSpPr/>
          <p:nvPr/>
        </p:nvGrpSpPr>
        <p:grpSpPr>
          <a:xfrm>
            <a:off x="9280904" y="1762358"/>
            <a:ext cx="2233932" cy="4498061"/>
            <a:chOff x="6791871" y="1319292"/>
            <a:chExt cx="2233932" cy="4498061"/>
          </a:xfrm>
        </p:grpSpPr>
        <p:pic>
          <p:nvPicPr>
            <p:cNvPr id="15" name="Picture 14" descr="Graphical user interface, text&#10;&#10;Description automatically generated with medium confidence">
              <a:extLst>
                <a:ext uri="{FF2B5EF4-FFF2-40B4-BE49-F238E27FC236}">
                  <a16:creationId xmlns:a16="http://schemas.microsoft.com/office/drawing/2014/main" id="{C6AD7598-47A7-4F40-9E53-7C32A034E6CC}"/>
                </a:ext>
              </a:extLst>
            </p:cNvPr>
            <p:cNvPicPr>
              <a:picLocks noChangeAspect="1"/>
            </p:cNvPicPr>
            <p:nvPr/>
          </p:nvPicPr>
          <p:blipFill>
            <a:blip r:embed="rId3"/>
            <a:stretch>
              <a:fillRect/>
            </a:stretch>
          </p:blipFill>
          <p:spPr>
            <a:xfrm>
              <a:off x="6791871" y="4476207"/>
              <a:ext cx="2233932" cy="1341146"/>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DA2DAB03-01A4-D546-81D4-D5EB63BEDB81}"/>
                </a:ext>
              </a:extLst>
            </p:cNvPr>
            <p:cNvPicPr>
              <a:picLocks noChangeAspect="1"/>
            </p:cNvPicPr>
            <p:nvPr/>
          </p:nvPicPr>
          <p:blipFill>
            <a:blip r:embed="rId4"/>
            <a:stretch>
              <a:fillRect/>
            </a:stretch>
          </p:blipFill>
          <p:spPr>
            <a:xfrm>
              <a:off x="6795148" y="1319292"/>
              <a:ext cx="2217608" cy="1117535"/>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D2EB0D3D-745E-5C42-9AAC-AA1694EFB995}"/>
                </a:ext>
              </a:extLst>
            </p:cNvPr>
            <p:cNvPicPr>
              <a:picLocks noChangeAspect="1"/>
            </p:cNvPicPr>
            <p:nvPr/>
          </p:nvPicPr>
          <p:blipFill>
            <a:blip r:embed="rId5"/>
            <a:stretch>
              <a:fillRect/>
            </a:stretch>
          </p:blipFill>
          <p:spPr>
            <a:xfrm>
              <a:off x="6908279" y="2536423"/>
              <a:ext cx="1995099" cy="1823645"/>
            </a:xfrm>
            <a:prstGeom prst="rect">
              <a:avLst/>
            </a:prstGeom>
          </p:spPr>
        </p:pic>
      </p:grpSp>
      <p:sp>
        <p:nvSpPr>
          <p:cNvPr id="19" name="Title 1">
            <a:extLst>
              <a:ext uri="{FF2B5EF4-FFF2-40B4-BE49-F238E27FC236}">
                <a16:creationId xmlns:a16="http://schemas.microsoft.com/office/drawing/2014/main" id="{2DD26CDB-A1E0-D343-96D8-B5EEFF37E161}"/>
              </a:ext>
            </a:extLst>
          </p:cNvPr>
          <p:cNvSpPr txBox="1">
            <a:spLocks/>
          </p:cNvSpPr>
          <p:nvPr/>
        </p:nvSpPr>
        <p:spPr>
          <a:xfrm>
            <a:off x="9385755" y="1048095"/>
            <a:ext cx="1906556" cy="35916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2800" b="1" dirty="0">
                <a:solidFill>
                  <a:srgbClr val="FFFF00"/>
                </a:solidFill>
                <a:latin typeface="Avenir Book"/>
              </a:rPr>
              <a:t>Education</a:t>
            </a:r>
          </a:p>
        </p:txBody>
      </p:sp>
      <p:grpSp>
        <p:nvGrpSpPr>
          <p:cNvPr id="20" name="Group 19">
            <a:extLst>
              <a:ext uri="{FF2B5EF4-FFF2-40B4-BE49-F238E27FC236}">
                <a16:creationId xmlns:a16="http://schemas.microsoft.com/office/drawing/2014/main" id="{D1FDA043-1124-6743-96B4-A926D5AE8A81}"/>
              </a:ext>
            </a:extLst>
          </p:cNvPr>
          <p:cNvGrpSpPr/>
          <p:nvPr/>
        </p:nvGrpSpPr>
        <p:grpSpPr>
          <a:xfrm>
            <a:off x="380222" y="935727"/>
            <a:ext cx="2942048" cy="5722967"/>
            <a:chOff x="-27609" y="292984"/>
            <a:chExt cx="2942048" cy="5722967"/>
          </a:xfrm>
        </p:grpSpPr>
        <p:pic>
          <p:nvPicPr>
            <p:cNvPr id="21" name="Picture 20">
              <a:extLst>
                <a:ext uri="{FF2B5EF4-FFF2-40B4-BE49-F238E27FC236}">
                  <a16:creationId xmlns:a16="http://schemas.microsoft.com/office/drawing/2014/main" id="{683B34D6-44AB-8B4B-8CB8-8A5933AAE670}"/>
                </a:ext>
              </a:extLst>
            </p:cNvPr>
            <p:cNvPicPr>
              <a:picLocks noChangeAspect="1"/>
            </p:cNvPicPr>
            <p:nvPr/>
          </p:nvPicPr>
          <p:blipFill rotWithShape="1">
            <a:blip r:embed="rId6"/>
            <a:srcRect l="39115" t="12647" r="5676" b="3428"/>
            <a:stretch/>
          </p:blipFill>
          <p:spPr>
            <a:xfrm rot="5400000">
              <a:off x="374278" y="1301155"/>
              <a:ext cx="1303020" cy="164592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22" name="Title 1">
              <a:extLst>
                <a:ext uri="{FF2B5EF4-FFF2-40B4-BE49-F238E27FC236}">
                  <a16:creationId xmlns:a16="http://schemas.microsoft.com/office/drawing/2014/main" id="{587AA2FC-6F78-604B-9458-4003D10DAABC}"/>
                </a:ext>
              </a:extLst>
            </p:cNvPr>
            <p:cNvSpPr txBox="1">
              <a:spLocks/>
            </p:cNvSpPr>
            <p:nvPr/>
          </p:nvSpPr>
          <p:spPr>
            <a:xfrm>
              <a:off x="-26688" y="1122650"/>
              <a:ext cx="2533115" cy="5616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1800" dirty="0">
                  <a:solidFill>
                    <a:srgbClr val="374EFD"/>
                  </a:solidFill>
                  <a:latin typeface="Avenir Book" panose="02000503020000020003" pitchFamily="2" charset="0"/>
                </a:rPr>
                <a:t>IBM 4Q </a:t>
              </a:r>
              <a:r>
                <a:rPr lang="en-US" sz="1800" dirty="0" err="1">
                  <a:solidFill>
                    <a:srgbClr val="374EFD"/>
                  </a:solidFill>
                  <a:latin typeface="Avenir Book" panose="02000503020000020003" pitchFamily="2" charset="0"/>
                </a:rPr>
                <a:t>Tsuru</a:t>
              </a:r>
              <a:r>
                <a:rPr lang="en-US" sz="1800" dirty="0">
                  <a:solidFill>
                    <a:srgbClr val="374EFD"/>
                  </a:solidFill>
                  <a:latin typeface="Avenir Book" panose="02000503020000020003" pitchFamily="2" charset="0"/>
                </a:rPr>
                <a:t> </a:t>
              </a:r>
              <a:r>
                <a:rPr lang="en-US" sz="1800" dirty="0" err="1">
                  <a:solidFill>
                    <a:srgbClr val="374EFD"/>
                  </a:solidFill>
                  <a:latin typeface="Avenir Book" panose="02000503020000020003" pitchFamily="2" charset="0"/>
                </a:rPr>
                <a:t>UTokyo</a:t>
              </a:r>
              <a:r>
                <a:rPr lang="en-US" sz="1800" dirty="0">
                  <a:solidFill>
                    <a:srgbClr val="374EFD"/>
                  </a:solidFill>
                  <a:latin typeface="Avenir Book" panose="02000503020000020003" pitchFamily="2" charset="0"/>
                </a:rPr>
                <a:t> </a:t>
              </a:r>
            </a:p>
          </p:txBody>
        </p:sp>
        <p:pic>
          <p:nvPicPr>
            <p:cNvPr id="26" name="Picture 25">
              <a:extLst>
                <a:ext uri="{FF2B5EF4-FFF2-40B4-BE49-F238E27FC236}">
                  <a16:creationId xmlns:a16="http://schemas.microsoft.com/office/drawing/2014/main" id="{42419E46-2BB8-E941-AAE7-4A45D695F9FA}"/>
                </a:ext>
              </a:extLst>
            </p:cNvPr>
            <p:cNvPicPr>
              <a:picLocks noChangeAspect="1"/>
            </p:cNvPicPr>
            <p:nvPr/>
          </p:nvPicPr>
          <p:blipFill rotWithShape="1">
            <a:blip r:embed="rId7"/>
            <a:srcRect l="46884" t="14079" r="24304" b="14946"/>
            <a:stretch/>
          </p:blipFill>
          <p:spPr>
            <a:xfrm rot="5400000">
              <a:off x="242095" y="2855525"/>
              <a:ext cx="1075132" cy="1612698"/>
            </a:xfrm>
            <a:prstGeom prst="rect">
              <a:avLst/>
            </a:prstGeom>
            <a:ln>
              <a:solidFill>
                <a:schemeClr val="bg1"/>
              </a:solidFill>
            </a:ln>
          </p:spPr>
        </p:pic>
        <p:sp>
          <p:nvSpPr>
            <p:cNvPr id="27" name="Title 1">
              <a:extLst>
                <a:ext uri="{FF2B5EF4-FFF2-40B4-BE49-F238E27FC236}">
                  <a16:creationId xmlns:a16="http://schemas.microsoft.com/office/drawing/2014/main" id="{4DBB15CD-2269-BB49-BA66-1E812ED80F75}"/>
                </a:ext>
              </a:extLst>
            </p:cNvPr>
            <p:cNvSpPr txBox="1">
              <a:spLocks/>
            </p:cNvSpPr>
            <p:nvPr/>
          </p:nvSpPr>
          <p:spPr>
            <a:xfrm>
              <a:off x="8266" y="2819082"/>
              <a:ext cx="2035044" cy="3052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sz="1800" dirty="0">
                  <a:solidFill>
                    <a:srgbClr val="374EFD"/>
                  </a:solidFill>
                  <a:latin typeface="Avenir Book" panose="02000503020000020003" pitchFamily="2" charset="0"/>
                </a:rPr>
                <a:t>Chalmers 8Q</a:t>
              </a:r>
            </a:p>
          </p:txBody>
        </p:sp>
        <p:sp>
          <p:nvSpPr>
            <p:cNvPr id="28" name="Title 1">
              <a:extLst>
                <a:ext uri="{FF2B5EF4-FFF2-40B4-BE49-F238E27FC236}">
                  <a16:creationId xmlns:a16="http://schemas.microsoft.com/office/drawing/2014/main" id="{7A1DC0AD-8EE5-2448-9241-2B2EF4A69F58}"/>
                </a:ext>
              </a:extLst>
            </p:cNvPr>
            <p:cNvSpPr txBox="1">
              <a:spLocks/>
            </p:cNvSpPr>
            <p:nvPr/>
          </p:nvSpPr>
          <p:spPr>
            <a:xfrm>
              <a:off x="343071" y="292984"/>
              <a:ext cx="1505677" cy="38475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2800" b="1" dirty="0">
                  <a:solidFill>
                    <a:srgbClr val="FFFF00"/>
                  </a:solidFill>
                  <a:latin typeface="Avenir Book"/>
                </a:rPr>
                <a:t>Devices</a:t>
              </a:r>
            </a:p>
          </p:txBody>
        </p:sp>
        <p:pic>
          <p:nvPicPr>
            <p:cNvPr id="29" name="Picture 28">
              <a:extLst>
                <a:ext uri="{FF2B5EF4-FFF2-40B4-BE49-F238E27FC236}">
                  <a16:creationId xmlns:a16="http://schemas.microsoft.com/office/drawing/2014/main" id="{0A00D0E5-9C72-1C4D-B891-E7D9DD569EA2}"/>
                </a:ext>
              </a:extLst>
            </p:cNvPr>
            <p:cNvPicPr>
              <a:picLocks noChangeAspect="1"/>
            </p:cNvPicPr>
            <p:nvPr/>
          </p:nvPicPr>
          <p:blipFill rotWithShape="1">
            <a:blip r:embed="rId8"/>
            <a:srcRect l="11917" t="3825" r="25465" b="29518"/>
            <a:stretch/>
          </p:blipFill>
          <p:spPr>
            <a:xfrm>
              <a:off x="-27609" y="4706536"/>
              <a:ext cx="1398247" cy="1298372"/>
            </a:xfrm>
            <a:prstGeom prst="rect">
              <a:avLst/>
            </a:prstGeom>
          </p:spPr>
        </p:pic>
        <p:pic>
          <p:nvPicPr>
            <p:cNvPr id="30" name="Picture 29">
              <a:extLst>
                <a:ext uri="{FF2B5EF4-FFF2-40B4-BE49-F238E27FC236}">
                  <a16:creationId xmlns:a16="http://schemas.microsoft.com/office/drawing/2014/main" id="{664A3287-5533-0C4B-B013-2FBF71E95CB3}"/>
                </a:ext>
              </a:extLst>
            </p:cNvPr>
            <p:cNvPicPr>
              <a:picLocks noChangeAspect="1"/>
            </p:cNvPicPr>
            <p:nvPr/>
          </p:nvPicPr>
          <p:blipFill rotWithShape="1">
            <a:blip r:embed="rId9"/>
            <a:srcRect l="10976" t="1879" r="12673" b="20569"/>
            <a:stretch/>
          </p:blipFill>
          <p:spPr>
            <a:xfrm>
              <a:off x="1369577" y="4698577"/>
              <a:ext cx="1512540" cy="1317374"/>
            </a:xfrm>
            <a:prstGeom prst="rect">
              <a:avLst/>
            </a:prstGeom>
          </p:spPr>
        </p:pic>
        <p:pic>
          <p:nvPicPr>
            <p:cNvPr id="31" name="Picture 30" descr="Chart&#10;&#10;Description automatically generated with medium confidence">
              <a:extLst>
                <a:ext uri="{FF2B5EF4-FFF2-40B4-BE49-F238E27FC236}">
                  <a16:creationId xmlns:a16="http://schemas.microsoft.com/office/drawing/2014/main" id="{264D15C1-9EDC-3B43-AC08-7DB5812AC7DF}"/>
                </a:ext>
              </a:extLst>
            </p:cNvPr>
            <p:cNvPicPr>
              <a:picLocks noChangeAspect="1"/>
            </p:cNvPicPr>
            <p:nvPr/>
          </p:nvPicPr>
          <p:blipFill rotWithShape="1">
            <a:blip r:embed="rId10"/>
            <a:srcRect r="20431"/>
            <a:stretch/>
          </p:blipFill>
          <p:spPr>
            <a:xfrm>
              <a:off x="1586010" y="3202614"/>
              <a:ext cx="1328429" cy="957311"/>
            </a:xfrm>
            <a:prstGeom prst="rect">
              <a:avLst/>
            </a:prstGeom>
            <a:ln>
              <a:solidFill>
                <a:schemeClr val="bg1"/>
              </a:solidFill>
            </a:ln>
          </p:spPr>
        </p:pic>
      </p:grpSp>
      <p:grpSp>
        <p:nvGrpSpPr>
          <p:cNvPr id="32" name="Group 31">
            <a:extLst>
              <a:ext uri="{FF2B5EF4-FFF2-40B4-BE49-F238E27FC236}">
                <a16:creationId xmlns:a16="http://schemas.microsoft.com/office/drawing/2014/main" id="{0D32E8B4-D7C8-A04B-8F3E-EC00D3DA3358}"/>
              </a:ext>
            </a:extLst>
          </p:cNvPr>
          <p:cNvGrpSpPr/>
          <p:nvPr/>
        </p:nvGrpSpPr>
        <p:grpSpPr>
          <a:xfrm>
            <a:off x="4800979" y="1032353"/>
            <a:ext cx="2966095" cy="5487733"/>
            <a:chOff x="3312513" y="268461"/>
            <a:chExt cx="2966095" cy="5487733"/>
          </a:xfrm>
        </p:grpSpPr>
        <p:pic>
          <p:nvPicPr>
            <p:cNvPr id="33" name="Picture 32">
              <a:extLst>
                <a:ext uri="{FF2B5EF4-FFF2-40B4-BE49-F238E27FC236}">
                  <a16:creationId xmlns:a16="http://schemas.microsoft.com/office/drawing/2014/main" id="{E68B8D21-A4A0-0541-8D34-C5720B7F3AA0}"/>
                </a:ext>
              </a:extLst>
            </p:cNvPr>
            <p:cNvPicPr>
              <a:picLocks noChangeAspect="1"/>
            </p:cNvPicPr>
            <p:nvPr/>
          </p:nvPicPr>
          <p:blipFill>
            <a:blip r:embed="rId11">
              <a:duotone>
                <a:prstClr val="black"/>
                <a:srgbClr val="924CFC">
                  <a:tint val="45000"/>
                  <a:satMod val="400000"/>
                </a:srgbClr>
              </a:duotone>
            </a:blip>
            <a:stretch>
              <a:fillRect/>
            </a:stretch>
          </p:blipFill>
          <p:spPr>
            <a:xfrm>
              <a:off x="3504625" y="998684"/>
              <a:ext cx="2447955" cy="375677"/>
            </a:xfrm>
            <a:prstGeom prst="rect">
              <a:avLst/>
            </a:prstGeom>
          </p:spPr>
        </p:pic>
        <p:pic>
          <p:nvPicPr>
            <p:cNvPr id="34" name="Picture 33">
              <a:extLst>
                <a:ext uri="{FF2B5EF4-FFF2-40B4-BE49-F238E27FC236}">
                  <a16:creationId xmlns:a16="http://schemas.microsoft.com/office/drawing/2014/main" id="{CA5109A6-D422-1A43-82FD-752464406CB1}"/>
                </a:ext>
              </a:extLst>
            </p:cNvPr>
            <p:cNvPicPr>
              <a:picLocks noChangeAspect="1"/>
            </p:cNvPicPr>
            <p:nvPr/>
          </p:nvPicPr>
          <p:blipFill>
            <a:blip r:embed="rId12"/>
            <a:stretch>
              <a:fillRect/>
            </a:stretch>
          </p:blipFill>
          <p:spPr>
            <a:xfrm>
              <a:off x="3424481" y="5032479"/>
              <a:ext cx="2608243" cy="723715"/>
            </a:xfrm>
            <a:prstGeom prst="rect">
              <a:avLst/>
            </a:prstGeom>
          </p:spPr>
        </p:pic>
        <p:pic>
          <p:nvPicPr>
            <p:cNvPr id="35" name="Picture 34">
              <a:extLst>
                <a:ext uri="{FF2B5EF4-FFF2-40B4-BE49-F238E27FC236}">
                  <a16:creationId xmlns:a16="http://schemas.microsoft.com/office/drawing/2014/main" id="{4319E268-DF1A-C648-A2C5-55B78BC9705F}"/>
                </a:ext>
              </a:extLst>
            </p:cNvPr>
            <p:cNvPicPr>
              <a:picLocks noChangeAspect="1"/>
            </p:cNvPicPr>
            <p:nvPr/>
          </p:nvPicPr>
          <p:blipFill>
            <a:blip r:embed="rId13"/>
            <a:stretch>
              <a:fillRect/>
            </a:stretch>
          </p:blipFill>
          <p:spPr>
            <a:xfrm>
              <a:off x="3372760" y="1800436"/>
              <a:ext cx="2589603" cy="939365"/>
            </a:xfrm>
            <a:prstGeom prst="rect">
              <a:avLst/>
            </a:prstGeom>
          </p:spPr>
        </p:pic>
        <p:pic>
          <p:nvPicPr>
            <p:cNvPr id="36" name="Picture 35">
              <a:extLst>
                <a:ext uri="{FF2B5EF4-FFF2-40B4-BE49-F238E27FC236}">
                  <a16:creationId xmlns:a16="http://schemas.microsoft.com/office/drawing/2014/main" id="{D847E7DD-57FF-904B-84CD-1F82514C7B1F}"/>
                </a:ext>
              </a:extLst>
            </p:cNvPr>
            <p:cNvPicPr>
              <a:picLocks noChangeAspect="1"/>
            </p:cNvPicPr>
            <p:nvPr/>
          </p:nvPicPr>
          <p:blipFill>
            <a:blip r:embed="rId14"/>
            <a:stretch>
              <a:fillRect/>
            </a:stretch>
          </p:blipFill>
          <p:spPr>
            <a:xfrm>
              <a:off x="3312513" y="4137779"/>
              <a:ext cx="2966095" cy="643767"/>
            </a:xfrm>
            <a:prstGeom prst="rect">
              <a:avLst/>
            </a:prstGeom>
          </p:spPr>
        </p:pic>
        <p:sp>
          <p:nvSpPr>
            <p:cNvPr id="37" name="Title 1">
              <a:extLst>
                <a:ext uri="{FF2B5EF4-FFF2-40B4-BE49-F238E27FC236}">
                  <a16:creationId xmlns:a16="http://schemas.microsoft.com/office/drawing/2014/main" id="{80C115F2-A2DB-1945-83DE-DF7DF6C2094B}"/>
                </a:ext>
              </a:extLst>
            </p:cNvPr>
            <p:cNvSpPr txBox="1">
              <a:spLocks/>
            </p:cNvSpPr>
            <p:nvPr/>
          </p:nvSpPr>
          <p:spPr>
            <a:xfrm>
              <a:off x="3372793" y="268461"/>
              <a:ext cx="2891185" cy="37622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2800" b="1" dirty="0">
                  <a:solidFill>
                    <a:srgbClr val="FFFF00"/>
                  </a:solidFill>
                  <a:latin typeface="Avenir Book"/>
                </a:rPr>
                <a:t>Conferences</a:t>
              </a:r>
            </a:p>
          </p:txBody>
        </p:sp>
        <p:pic>
          <p:nvPicPr>
            <p:cNvPr id="38" name="Picture 4" descr="March Meeting 2022 tile image">
              <a:extLst>
                <a:ext uri="{FF2B5EF4-FFF2-40B4-BE49-F238E27FC236}">
                  <a16:creationId xmlns:a16="http://schemas.microsoft.com/office/drawing/2014/main" id="{C6CF87E8-3660-AD4B-A0E5-DCF9F66CF0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3053" y="2799092"/>
              <a:ext cx="2589603" cy="1190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659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FA2E-9C1D-4985-A7C5-A74025C978BC}"/>
              </a:ext>
            </a:extLst>
          </p:cNvPr>
          <p:cNvSpPr>
            <a:spLocks noGrp="1"/>
          </p:cNvSpPr>
          <p:nvPr>
            <p:ph type="title"/>
          </p:nvPr>
        </p:nvSpPr>
        <p:spPr>
          <a:xfrm>
            <a:off x="1524000" y="197813"/>
            <a:ext cx="9144000" cy="659437"/>
          </a:xfrm>
        </p:spPr>
        <p:txBody>
          <a:bodyPr/>
          <a:lstStyle/>
          <a:p>
            <a:r>
              <a:rPr lang="en-US" b="1" dirty="0"/>
              <a:t>Qiskit -Metal is being used by researchers, cont’d.</a:t>
            </a:r>
          </a:p>
        </p:txBody>
      </p:sp>
      <p:sp>
        <p:nvSpPr>
          <p:cNvPr id="4" name="Content Placeholder 7">
            <a:extLst>
              <a:ext uri="{FF2B5EF4-FFF2-40B4-BE49-F238E27FC236}">
                <a16:creationId xmlns:a16="http://schemas.microsoft.com/office/drawing/2014/main" id="{B8322CAC-944E-4146-876F-30277CFEC28A}"/>
              </a:ext>
            </a:extLst>
          </p:cNvPr>
          <p:cNvSpPr txBox="1">
            <a:spLocks/>
          </p:cNvSpPr>
          <p:nvPr/>
        </p:nvSpPr>
        <p:spPr>
          <a:xfrm>
            <a:off x="1303757" y="1635349"/>
            <a:ext cx="8894981" cy="42958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buNone/>
              <a:defRPr/>
            </a:pPr>
            <a:endParaRPr lang="en-US" sz="2100" dirty="0">
              <a:solidFill>
                <a:prstClr val="white"/>
              </a:solidFill>
              <a:latin typeface="Calibri" panose="020F0502020204030204"/>
            </a:endParaRPr>
          </a:p>
          <a:p>
            <a:pPr marL="171446" indent="-171446" defTabSz="685783">
              <a:defRPr/>
            </a:pPr>
            <a:endParaRPr lang="en-US" sz="2100" dirty="0">
              <a:solidFill>
                <a:prstClr val="white"/>
              </a:solidFill>
              <a:latin typeface="Calibri" panose="020F0502020204030204"/>
            </a:endParaRPr>
          </a:p>
          <a:p>
            <a:pPr marL="171446" indent="-171446" defTabSz="685783">
              <a:defRPr/>
            </a:pPr>
            <a:endParaRPr lang="en-US" sz="2100"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99428194-CA33-3244-95F0-E77875862757}"/>
              </a:ext>
            </a:extLst>
          </p:cNvPr>
          <p:cNvSpPr txBox="1"/>
          <p:nvPr/>
        </p:nvSpPr>
        <p:spPr>
          <a:xfrm>
            <a:off x="6656196" y="2266881"/>
            <a:ext cx="3762785" cy="498598"/>
          </a:xfrm>
          <a:prstGeom prst="rect">
            <a:avLst/>
          </a:prstGeom>
          <a:noFill/>
        </p:spPr>
        <p:txBody>
          <a:bodyPr wrap="square" lIns="0" tIns="0" rIns="0" bIns="0" rtlCol="0">
            <a:spAutoFit/>
          </a:bodyPr>
          <a:lstStyle/>
          <a:p>
            <a:pPr>
              <a:lnSpc>
                <a:spcPct val="110000"/>
              </a:lnSpc>
              <a:spcBef>
                <a:spcPts val="825"/>
              </a:spcBef>
              <a:buClr>
                <a:srgbClr val="E0E0E0"/>
              </a:buClr>
              <a:buSzPct val="80000"/>
            </a:pPr>
            <a:endParaRPr lang="en-US" sz="1350" dirty="0"/>
          </a:p>
          <a:p>
            <a:pPr>
              <a:lnSpc>
                <a:spcPct val="110000"/>
              </a:lnSpc>
              <a:spcBef>
                <a:spcPts val="825"/>
              </a:spcBef>
              <a:buClr>
                <a:srgbClr val="E0E0E0"/>
              </a:buClr>
              <a:buSzPct val="80000"/>
            </a:pPr>
            <a:endParaRPr lang="en-US" sz="1050" dirty="0">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ADF9123D-027C-E44C-A172-878E8E4B379A}"/>
              </a:ext>
            </a:extLst>
          </p:cNvPr>
          <p:cNvSpPr/>
          <p:nvPr/>
        </p:nvSpPr>
        <p:spPr>
          <a:xfrm>
            <a:off x="422014" y="1721370"/>
            <a:ext cx="1763486" cy="415498"/>
          </a:xfrm>
          <a:prstGeom prst="rect">
            <a:avLst/>
          </a:prstGeom>
        </p:spPr>
        <p:txBody>
          <a:bodyPr wrap="square">
            <a:spAutoFit/>
          </a:bodyPr>
          <a:lstStyle/>
          <a:p>
            <a:r>
              <a:rPr lang="en-US" sz="1050" dirty="0" err="1"/>
              <a:t>Figen</a:t>
            </a:r>
            <a:r>
              <a:rPr lang="en-US" sz="1050" dirty="0"/>
              <a:t> Yilmaz:  </a:t>
            </a:r>
          </a:p>
          <a:p>
            <a:r>
              <a:rPr lang="en-US" sz="1050" b="1" dirty="0"/>
              <a:t>Fluxonium chip design</a:t>
            </a:r>
          </a:p>
        </p:txBody>
      </p:sp>
      <p:pic>
        <p:nvPicPr>
          <p:cNvPr id="23" name="Picture 22">
            <a:extLst>
              <a:ext uri="{FF2B5EF4-FFF2-40B4-BE49-F238E27FC236}">
                <a16:creationId xmlns:a16="http://schemas.microsoft.com/office/drawing/2014/main" id="{1989B588-AE9D-8D49-8737-F411B3D5BFEB}"/>
              </a:ext>
            </a:extLst>
          </p:cNvPr>
          <p:cNvPicPr>
            <a:picLocks noChangeAspect="1"/>
          </p:cNvPicPr>
          <p:nvPr/>
        </p:nvPicPr>
        <p:blipFill>
          <a:blip r:embed="rId3"/>
          <a:stretch>
            <a:fillRect/>
          </a:stretch>
        </p:blipFill>
        <p:spPr>
          <a:xfrm>
            <a:off x="439118" y="2287441"/>
            <a:ext cx="1746382" cy="2210936"/>
          </a:xfrm>
          <a:prstGeom prst="rect">
            <a:avLst/>
          </a:prstGeom>
        </p:spPr>
      </p:pic>
      <p:pic>
        <p:nvPicPr>
          <p:cNvPr id="24" name="Picture 23">
            <a:extLst>
              <a:ext uri="{FF2B5EF4-FFF2-40B4-BE49-F238E27FC236}">
                <a16:creationId xmlns:a16="http://schemas.microsoft.com/office/drawing/2014/main" id="{797A6063-F1DD-8E47-BD98-E2C5B69EE22B}"/>
              </a:ext>
            </a:extLst>
          </p:cNvPr>
          <p:cNvPicPr>
            <a:picLocks noChangeAspect="1"/>
          </p:cNvPicPr>
          <p:nvPr/>
        </p:nvPicPr>
        <p:blipFill>
          <a:blip r:embed="rId4"/>
          <a:stretch>
            <a:fillRect/>
          </a:stretch>
        </p:blipFill>
        <p:spPr>
          <a:xfrm>
            <a:off x="2787176" y="2292769"/>
            <a:ext cx="3080223" cy="2168846"/>
          </a:xfrm>
          <a:prstGeom prst="rect">
            <a:avLst/>
          </a:prstGeom>
        </p:spPr>
      </p:pic>
      <p:pic>
        <p:nvPicPr>
          <p:cNvPr id="25" name="Picture 24">
            <a:extLst>
              <a:ext uri="{FF2B5EF4-FFF2-40B4-BE49-F238E27FC236}">
                <a16:creationId xmlns:a16="http://schemas.microsoft.com/office/drawing/2014/main" id="{C1272C90-3EAF-714A-A017-61DCE3E59CD1}"/>
              </a:ext>
            </a:extLst>
          </p:cNvPr>
          <p:cNvPicPr>
            <a:picLocks noChangeAspect="1"/>
          </p:cNvPicPr>
          <p:nvPr/>
        </p:nvPicPr>
        <p:blipFill>
          <a:blip r:embed="rId5"/>
          <a:stretch>
            <a:fillRect/>
          </a:stretch>
        </p:blipFill>
        <p:spPr>
          <a:xfrm>
            <a:off x="304800" y="4697778"/>
            <a:ext cx="2353512" cy="1780523"/>
          </a:xfrm>
          <a:prstGeom prst="rect">
            <a:avLst/>
          </a:prstGeom>
        </p:spPr>
      </p:pic>
      <p:pic>
        <p:nvPicPr>
          <p:cNvPr id="7" name="Picture 6">
            <a:extLst>
              <a:ext uri="{FF2B5EF4-FFF2-40B4-BE49-F238E27FC236}">
                <a16:creationId xmlns:a16="http://schemas.microsoft.com/office/drawing/2014/main" id="{34C57864-4B38-EB4C-84C1-8A5EA60B63A5}"/>
              </a:ext>
            </a:extLst>
          </p:cNvPr>
          <p:cNvPicPr>
            <a:picLocks noChangeAspect="1"/>
          </p:cNvPicPr>
          <p:nvPr/>
        </p:nvPicPr>
        <p:blipFill>
          <a:blip r:embed="rId6"/>
          <a:stretch>
            <a:fillRect/>
          </a:stretch>
        </p:blipFill>
        <p:spPr>
          <a:xfrm>
            <a:off x="7899630" y="2266881"/>
            <a:ext cx="3571875" cy="3333750"/>
          </a:xfrm>
          <a:prstGeom prst="rect">
            <a:avLst/>
          </a:prstGeom>
        </p:spPr>
      </p:pic>
      <p:sp>
        <p:nvSpPr>
          <p:cNvPr id="8" name="TextBox 7">
            <a:extLst>
              <a:ext uri="{FF2B5EF4-FFF2-40B4-BE49-F238E27FC236}">
                <a16:creationId xmlns:a16="http://schemas.microsoft.com/office/drawing/2014/main" id="{CD7F0E48-5D2E-7C46-9E98-11F261FC409C}"/>
              </a:ext>
            </a:extLst>
          </p:cNvPr>
          <p:cNvSpPr txBox="1"/>
          <p:nvPr/>
        </p:nvSpPr>
        <p:spPr>
          <a:xfrm>
            <a:off x="9105981" y="1726561"/>
            <a:ext cx="1425070" cy="431657"/>
          </a:xfrm>
          <a:prstGeom prst="rect">
            <a:avLst/>
          </a:prstGeom>
          <a:noFill/>
        </p:spPr>
        <p:txBody>
          <a:bodyPr wrap="none" lIns="0" tIns="0" rIns="0" bIns="0" rtlCol="0">
            <a:spAutoFit/>
          </a:bodyPr>
          <a:lstStyle/>
          <a:p>
            <a:r>
              <a:rPr lang="en-US" sz="1050" dirty="0"/>
              <a:t>Intermediate chip design. </a:t>
            </a:r>
          </a:p>
          <a:p>
            <a:pPr>
              <a:lnSpc>
                <a:spcPct val="110000"/>
              </a:lnSpc>
              <a:spcBef>
                <a:spcPts val="825"/>
              </a:spcBef>
              <a:buClr>
                <a:srgbClr val="E0E0E0"/>
              </a:buClr>
              <a:buSzPct val="80000"/>
            </a:pPr>
            <a:endParaRPr lang="en-US" sz="1050" dirty="0" err="1">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567F0D68-951C-A64B-94DE-EFDE90190C3D}"/>
              </a:ext>
            </a:extLst>
          </p:cNvPr>
          <p:cNvSpPr txBox="1"/>
          <p:nvPr/>
        </p:nvSpPr>
        <p:spPr>
          <a:xfrm>
            <a:off x="5214257" y="5549603"/>
            <a:ext cx="1763486" cy="902298"/>
          </a:xfrm>
          <a:prstGeom prst="rect">
            <a:avLst/>
          </a:prstGeom>
          <a:noFill/>
        </p:spPr>
        <p:txBody>
          <a:bodyPr wrap="square" lIns="0" tIns="0" rIns="0" bIns="0" rtlCol="0">
            <a:spAutoFit/>
          </a:bodyPr>
          <a:lstStyle/>
          <a:p>
            <a:pPr>
              <a:lnSpc>
                <a:spcPct val="110000"/>
              </a:lnSpc>
              <a:spcBef>
                <a:spcPts val="825"/>
              </a:spcBef>
              <a:buClr>
                <a:srgbClr val="E0E0E0"/>
              </a:buClr>
              <a:buSzPct val="80000"/>
            </a:pPr>
            <a:r>
              <a:rPr lang="en-US" sz="1050" b="1" dirty="0">
                <a:solidFill>
                  <a:srgbClr val="D12765"/>
                </a:solidFill>
                <a:latin typeface="IBM Plex Sans" charset="0"/>
                <a:ea typeface="IBM Plex Sans" charset="0"/>
                <a:cs typeface="IBM Plex Sans" charset="0"/>
              </a:rPr>
              <a:t>“</a:t>
            </a:r>
            <a:r>
              <a:rPr lang="en-US" sz="1350" b="1" dirty="0">
                <a:solidFill>
                  <a:srgbClr val="D12765"/>
                </a:solidFill>
              </a:rPr>
              <a:t>Qiskit-Metal is the best tool if one studies superconducting qubits” by </a:t>
            </a:r>
            <a:r>
              <a:rPr lang="en-US" sz="1350" b="1" dirty="0" err="1">
                <a:solidFill>
                  <a:srgbClr val="D12765"/>
                </a:solidFill>
              </a:rPr>
              <a:t>Figen</a:t>
            </a:r>
            <a:r>
              <a:rPr lang="en-US" sz="1350" b="1" dirty="0">
                <a:solidFill>
                  <a:srgbClr val="D12765"/>
                </a:solidFill>
              </a:rPr>
              <a:t> Yilmaz. </a:t>
            </a:r>
            <a:endParaRPr lang="en-US" sz="1050" b="1" dirty="0">
              <a:solidFill>
                <a:srgbClr val="D12765"/>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8F4A09FA-6D7B-E44C-8E0A-E4F25B55F825}"/>
              </a:ext>
            </a:extLst>
          </p:cNvPr>
          <p:cNvSpPr txBox="1"/>
          <p:nvPr/>
        </p:nvSpPr>
        <p:spPr>
          <a:xfrm>
            <a:off x="4105304" y="918365"/>
            <a:ext cx="3981392" cy="207749"/>
          </a:xfrm>
          <a:prstGeom prst="rect">
            <a:avLst/>
          </a:prstGeom>
          <a:noFill/>
        </p:spPr>
        <p:txBody>
          <a:bodyPr wrap="square" lIns="0" tIns="0" rIns="0" bIns="0" rtlCol="0">
            <a:spAutoFit/>
          </a:bodyPr>
          <a:lstStyle/>
          <a:p>
            <a:r>
              <a:rPr lang="en-US" sz="1350" dirty="0" err="1">
                <a:solidFill>
                  <a:srgbClr val="FFFF00"/>
                </a:solidFill>
              </a:rPr>
              <a:t>QuTech</a:t>
            </a:r>
            <a:r>
              <a:rPr lang="en-US" sz="1350" dirty="0">
                <a:solidFill>
                  <a:srgbClr val="FFFF00"/>
                </a:solidFill>
              </a:rPr>
              <a:t> / </a:t>
            </a:r>
            <a:r>
              <a:rPr lang="en-US" sz="1350" b="1" dirty="0" err="1">
                <a:solidFill>
                  <a:srgbClr val="FFFF00"/>
                </a:solidFill>
              </a:rPr>
              <a:t>Technische</a:t>
            </a:r>
            <a:r>
              <a:rPr lang="en-US" sz="1350" b="1" dirty="0">
                <a:solidFill>
                  <a:srgbClr val="FFFF00"/>
                </a:solidFill>
              </a:rPr>
              <a:t> Universiteit Delft , Anderson Lab </a:t>
            </a:r>
          </a:p>
        </p:txBody>
      </p:sp>
      <p:sp>
        <p:nvSpPr>
          <p:cNvPr id="16" name="Rectangle 15">
            <a:extLst>
              <a:ext uri="{FF2B5EF4-FFF2-40B4-BE49-F238E27FC236}">
                <a16:creationId xmlns:a16="http://schemas.microsoft.com/office/drawing/2014/main" id="{75D82FC4-9DD5-9E4A-9C92-F7530F3D4350}"/>
              </a:ext>
            </a:extLst>
          </p:cNvPr>
          <p:cNvSpPr/>
          <p:nvPr/>
        </p:nvSpPr>
        <p:spPr>
          <a:xfrm>
            <a:off x="2684681" y="1706297"/>
            <a:ext cx="3426434" cy="577081"/>
          </a:xfrm>
          <a:prstGeom prst="rect">
            <a:avLst/>
          </a:prstGeom>
        </p:spPr>
        <p:txBody>
          <a:bodyPr wrap="square">
            <a:spAutoFit/>
          </a:bodyPr>
          <a:lstStyle/>
          <a:p>
            <a:r>
              <a:rPr lang="en-US" sz="1050" dirty="0"/>
              <a:t>Roald van den </a:t>
            </a:r>
            <a:r>
              <a:rPr lang="en-US" sz="1050" dirty="0" err="1"/>
              <a:t>Boogaart</a:t>
            </a:r>
            <a:r>
              <a:rPr lang="en-US" sz="1050" dirty="0"/>
              <a:t>:  </a:t>
            </a:r>
          </a:p>
          <a:p>
            <a:r>
              <a:rPr lang="en-US" sz="1050" dirty="0"/>
              <a:t>Fluxonium spectrum</a:t>
            </a:r>
          </a:p>
          <a:p>
            <a:r>
              <a:rPr lang="en-US" sz="1050" dirty="0"/>
              <a:t>Extended the analysis methods to handle fluxonium qubits</a:t>
            </a:r>
          </a:p>
        </p:txBody>
      </p:sp>
      <p:sp>
        <p:nvSpPr>
          <p:cNvPr id="17" name="Rectangle 16">
            <a:extLst>
              <a:ext uri="{FF2B5EF4-FFF2-40B4-BE49-F238E27FC236}">
                <a16:creationId xmlns:a16="http://schemas.microsoft.com/office/drawing/2014/main" id="{3057675E-8E8B-854E-BC5D-4E425941985B}"/>
              </a:ext>
            </a:extLst>
          </p:cNvPr>
          <p:cNvSpPr/>
          <p:nvPr/>
        </p:nvSpPr>
        <p:spPr>
          <a:xfrm>
            <a:off x="2787177" y="4620861"/>
            <a:ext cx="2665533" cy="415498"/>
          </a:xfrm>
          <a:prstGeom prst="rect">
            <a:avLst/>
          </a:prstGeom>
        </p:spPr>
        <p:txBody>
          <a:bodyPr wrap="square">
            <a:spAutoFit/>
          </a:bodyPr>
          <a:lstStyle/>
          <a:p>
            <a:r>
              <a:rPr lang="en-US" sz="1050" dirty="0"/>
              <a:t>Sara </a:t>
            </a:r>
            <a:r>
              <a:rPr lang="en-US" sz="1050" dirty="0" err="1"/>
              <a:t>Buhktari</a:t>
            </a:r>
            <a:r>
              <a:rPr lang="en-US" sz="1050" dirty="0"/>
              <a:t>:</a:t>
            </a:r>
          </a:p>
          <a:p>
            <a:r>
              <a:rPr lang="en-US" sz="1050" dirty="0"/>
              <a:t>Fabricated resonator design being measured</a:t>
            </a:r>
          </a:p>
        </p:txBody>
      </p:sp>
    </p:spTree>
    <p:extLst>
      <p:ext uri="{BB962C8B-B14F-4D97-AF65-F5344CB8AC3E}">
        <p14:creationId xmlns:p14="http://schemas.microsoft.com/office/powerpoint/2010/main" val="348162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 name="Picture 47" descr="Sort with solid fill">
            <a:extLst>
              <a:ext uri="{FF2B5EF4-FFF2-40B4-BE49-F238E27FC236}">
                <a16:creationId xmlns:a16="http://schemas.microsoft.com/office/drawing/2014/main" id="{7F09DE7C-33EC-4C9E-9CED-493D3A0D9FD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flipH="1">
            <a:off x="4074055" y="2895250"/>
            <a:ext cx="378560" cy="378560"/>
          </a:xfrm>
          <a:prstGeom prst="rect">
            <a:avLst/>
          </a:prstGeom>
        </p:spPr>
      </p:pic>
      <p:pic>
        <p:nvPicPr>
          <p:cNvPr id="67" name="Picture 66" descr="Sort with solid fill">
            <a:extLst>
              <a:ext uri="{FF2B5EF4-FFF2-40B4-BE49-F238E27FC236}">
                <a16:creationId xmlns:a16="http://schemas.microsoft.com/office/drawing/2014/main" id="{EFBDEB07-DEF0-428D-BF1A-577D9B58AA7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flipH="1">
            <a:off x="6884549" y="2946932"/>
            <a:ext cx="381749" cy="381749"/>
          </a:xfrm>
          <a:prstGeom prst="rect">
            <a:avLst/>
          </a:prstGeom>
        </p:spPr>
      </p:pic>
      <p:pic>
        <p:nvPicPr>
          <p:cNvPr id="73" name="Picture 72">
            <a:extLst>
              <a:ext uri="{FF2B5EF4-FFF2-40B4-BE49-F238E27FC236}">
                <a16:creationId xmlns:a16="http://schemas.microsoft.com/office/drawing/2014/main" id="{7158B8E7-FCCA-4C16-A0FE-E5AB276B033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472" b="86179" l="5246" r="91148">
                        <a14:foregroundMark x1="29508" y1="59350" x2="29508" y2="59350"/>
                        <a14:foregroundMark x1="30492" y1="59350" x2="30492" y2="36585"/>
                        <a14:foregroundMark x1="21311" y1="25203" x2="43279" y2="70732"/>
                        <a14:foregroundMark x1="43279" y1="70732" x2="61311" y2="86179"/>
                        <a14:foregroundMark x1="32787" y1="11789" x2="57705" y2="64228"/>
                        <a14:foregroundMark x1="31148" y1="10569" x2="17049" y2="23171"/>
                        <a14:foregroundMark x1="8852" y1="35366" x2="41311" y2="4878"/>
                        <a14:foregroundMark x1="41311" y1="4878" x2="41311" y2="4472"/>
                        <a14:foregroundMark x1="5246" y1="19919" x2="5246" y2="36585"/>
                        <a14:foregroundMark x1="46230" y1="5691" x2="46230" y2="17073"/>
                        <a14:foregroundMark x1="91148" y1="10569" x2="81967" y2="23171"/>
                      </a14:backgroundRemoval>
                    </a14:imgEffect>
                  </a14:imgLayer>
                </a14:imgProps>
              </a:ext>
            </a:extLst>
          </a:blip>
          <a:srcRect b="8338"/>
          <a:stretch/>
        </p:blipFill>
        <p:spPr>
          <a:xfrm>
            <a:off x="1203868" y="1853697"/>
            <a:ext cx="925662" cy="684354"/>
          </a:xfrm>
          <a:prstGeom prst="rect">
            <a:avLst/>
          </a:prstGeom>
        </p:spPr>
      </p:pic>
      <p:sp>
        <p:nvSpPr>
          <p:cNvPr id="56" name="Rectangle 11">
            <a:extLst>
              <a:ext uri="{FF2B5EF4-FFF2-40B4-BE49-F238E27FC236}">
                <a16:creationId xmlns:a16="http://schemas.microsoft.com/office/drawing/2014/main" id="{4FBB4047-55F8-44F6-B534-558C2EB1F578}"/>
              </a:ext>
            </a:extLst>
          </p:cNvPr>
          <p:cNvSpPr>
            <a:spLocks noChangeArrowheads="1"/>
          </p:cNvSpPr>
          <p:nvPr/>
        </p:nvSpPr>
        <p:spPr bwMode="auto">
          <a:xfrm>
            <a:off x="941827" y="1291492"/>
            <a:ext cx="1444465" cy="450992"/>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Concept</a:t>
            </a:r>
          </a:p>
        </p:txBody>
      </p:sp>
      <p:sp>
        <p:nvSpPr>
          <p:cNvPr id="57" name="Rectangle 11">
            <a:extLst>
              <a:ext uri="{FF2B5EF4-FFF2-40B4-BE49-F238E27FC236}">
                <a16:creationId xmlns:a16="http://schemas.microsoft.com/office/drawing/2014/main" id="{CA38B9A5-4BA0-4BBB-9DFB-BD89ABC08214}"/>
              </a:ext>
            </a:extLst>
          </p:cNvPr>
          <p:cNvSpPr>
            <a:spLocks noChangeArrowheads="1"/>
          </p:cNvSpPr>
          <p:nvPr/>
        </p:nvSpPr>
        <p:spPr bwMode="auto">
          <a:xfrm>
            <a:off x="6451645" y="1295028"/>
            <a:ext cx="1170958" cy="318449"/>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Layout</a:t>
            </a:r>
          </a:p>
        </p:txBody>
      </p:sp>
      <p:sp>
        <p:nvSpPr>
          <p:cNvPr id="58" name="Rectangle 57">
            <a:extLst>
              <a:ext uri="{FF2B5EF4-FFF2-40B4-BE49-F238E27FC236}">
                <a16:creationId xmlns:a16="http://schemas.microsoft.com/office/drawing/2014/main" id="{F9AD5FAD-3664-47F2-89A3-CD64328EF5FF}"/>
              </a:ext>
            </a:extLst>
          </p:cNvPr>
          <p:cNvSpPr>
            <a:spLocks noChangeArrowheads="1"/>
          </p:cNvSpPr>
          <p:nvPr/>
        </p:nvSpPr>
        <p:spPr bwMode="auto">
          <a:xfrm>
            <a:off x="8812231" y="1260740"/>
            <a:ext cx="1378767" cy="387023"/>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Fabrication</a:t>
            </a:r>
          </a:p>
        </p:txBody>
      </p:sp>
      <p:sp>
        <p:nvSpPr>
          <p:cNvPr id="61" name="TextBox 60">
            <a:extLst>
              <a:ext uri="{FF2B5EF4-FFF2-40B4-BE49-F238E27FC236}">
                <a16:creationId xmlns:a16="http://schemas.microsoft.com/office/drawing/2014/main" id="{0BDADCE3-1871-4D65-8C2D-8F68F9A241DE}"/>
              </a:ext>
            </a:extLst>
          </p:cNvPr>
          <p:cNvSpPr txBox="1"/>
          <p:nvPr/>
        </p:nvSpPr>
        <p:spPr>
          <a:xfrm>
            <a:off x="3228875" y="4055918"/>
            <a:ext cx="2116397" cy="346249"/>
          </a:xfrm>
          <a:prstGeom prst="rect">
            <a:avLst/>
          </a:prstGeom>
          <a:noFill/>
        </p:spPr>
        <p:txBody>
          <a:bodyPr wrap="square" lIns="68580" tIns="34290" rIns="68580" bIns="34290" rtlCol="0" anchor="t">
            <a:spAutoFit/>
          </a:bodyPr>
          <a:lstStyle/>
          <a:p>
            <a:pPr algn="ctr" defTabSz="685783">
              <a:defRPr/>
            </a:pPr>
            <a:r>
              <a:rPr lang="en-US" dirty="0">
                <a:solidFill>
                  <a:srgbClr val="F4F4F4"/>
                </a:solidFill>
                <a:latin typeface="Avenir Book"/>
                <a:cs typeface="Avenir Book"/>
              </a:rPr>
              <a:t>Quantum Analysis</a:t>
            </a:r>
            <a:endParaRPr lang="en-US" sz="1200" dirty="0">
              <a:solidFill>
                <a:srgbClr val="F4F4F4"/>
              </a:solidFill>
              <a:latin typeface="Avenir Book"/>
              <a:cs typeface="Avenir Book"/>
            </a:endParaRPr>
          </a:p>
        </p:txBody>
      </p:sp>
      <p:sp>
        <p:nvSpPr>
          <p:cNvPr id="62" name="Rectangle 11">
            <a:extLst>
              <a:ext uri="{FF2B5EF4-FFF2-40B4-BE49-F238E27FC236}">
                <a16:creationId xmlns:a16="http://schemas.microsoft.com/office/drawing/2014/main" id="{1ED3D0B7-ECC9-4A68-936D-7A3632D07FD4}"/>
              </a:ext>
            </a:extLst>
          </p:cNvPr>
          <p:cNvSpPr>
            <a:spLocks noChangeArrowheads="1"/>
          </p:cNvSpPr>
          <p:nvPr/>
        </p:nvSpPr>
        <p:spPr bwMode="auto">
          <a:xfrm>
            <a:off x="3541104" y="1274845"/>
            <a:ext cx="1444465" cy="386687"/>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Hamiltonian</a:t>
            </a:r>
          </a:p>
        </p:txBody>
      </p:sp>
      <p:cxnSp>
        <p:nvCxnSpPr>
          <p:cNvPr id="2" name="Straight Arrow Connector 1">
            <a:extLst>
              <a:ext uri="{FF2B5EF4-FFF2-40B4-BE49-F238E27FC236}">
                <a16:creationId xmlns:a16="http://schemas.microsoft.com/office/drawing/2014/main" id="{320B6D46-8198-4CD1-A7E9-FD4AB28A8732}"/>
              </a:ext>
            </a:extLst>
          </p:cNvPr>
          <p:cNvCxnSpPr>
            <a:cxnSpLocks/>
          </p:cNvCxnSpPr>
          <p:nvPr/>
        </p:nvCxnSpPr>
        <p:spPr>
          <a:xfrm flipV="1">
            <a:off x="990600" y="667318"/>
            <a:ext cx="10515600" cy="4721"/>
          </a:xfrm>
          <a:prstGeom prst="straightConnector1">
            <a:avLst/>
          </a:prstGeom>
          <a:ln w="63500">
            <a:gradFill>
              <a:gsLst>
                <a:gs pos="83000">
                  <a:srgbClr val="0070C0"/>
                </a:gs>
                <a:gs pos="30000">
                  <a:srgbClr val="0070C0"/>
                </a:gs>
              </a:gsLst>
              <a:lin ang="6000000" scaled="0"/>
            </a:gradFill>
            <a:tailEnd type="triangle" w="lg" len="lg"/>
          </a:ln>
        </p:spPr>
        <p:style>
          <a:lnRef idx="1">
            <a:schemeClr val="dk1"/>
          </a:lnRef>
          <a:fillRef idx="0">
            <a:schemeClr val="dk1"/>
          </a:fillRef>
          <a:effectRef idx="0">
            <a:schemeClr val="dk1"/>
          </a:effectRef>
          <a:fontRef idx="minor">
            <a:schemeClr val="tx1"/>
          </a:fontRef>
        </p:style>
      </p:cxnSp>
      <p:pic>
        <p:nvPicPr>
          <p:cNvPr id="23" name="Picture 2" descr="General Warning Sign | VKF Renzel">
            <a:extLst>
              <a:ext uri="{FF2B5EF4-FFF2-40B4-BE49-F238E27FC236}">
                <a16:creationId xmlns:a16="http://schemas.microsoft.com/office/drawing/2014/main" id="{B8EBF660-DBE3-4200-A7FF-A321672FA7D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13678" y="1371887"/>
            <a:ext cx="502374" cy="5023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eneral Warning Sign | VKF Renzel">
            <a:extLst>
              <a:ext uri="{FF2B5EF4-FFF2-40B4-BE49-F238E27FC236}">
                <a16:creationId xmlns:a16="http://schemas.microsoft.com/office/drawing/2014/main" id="{41A49E3C-92A9-4527-8345-308B90D6BEF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77556" y="2839570"/>
            <a:ext cx="502374" cy="502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Transfer with solid fill">
            <a:extLst>
              <a:ext uri="{FF2B5EF4-FFF2-40B4-BE49-F238E27FC236}">
                <a16:creationId xmlns:a16="http://schemas.microsoft.com/office/drawing/2014/main" id="{BADAC84E-9043-4756-A15D-643D5FD322B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10800000" flipH="1">
            <a:off x="5593094" y="1859201"/>
            <a:ext cx="381749" cy="381749"/>
          </a:xfrm>
          <a:prstGeom prst="rect">
            <a:avLst/>
          </a:prstGeom>
        </p:spPr>
      </p:pic>
      <p:pic>
        <p:nvPicPr>
          <p:cNvPr id="45" name="Picture 44">
            <a:extLst>
              <a:ext uri="{FF2B5EF4-FFF2-40B4-BE49-F238E27FC236}">
                <a16:creationId xmlns:a16="http://schemas.microsoft.com/office/drawing/2014/main" id="{148B7B81-B362-4AE1-994C-3EA4F0C7D977}"/>
              </a:ext>
            </a:extLst>
          </p:cNvPr>
          <p:cNvPicPr>
            <a:picLocks noChangeAspect="1"/>
          </p:cNvPicPr>
          <p:nvPr/>
        </p:nvPicPr>
        <p:blipFill>
          <a:blip r:embed="rId11"/>
          <a:stretch>
            <a:fillRect/>
          </a:stretch>
        </p:blipFill>
        <p:spPr>
          <a:xfrm>
            <a:off x="3526470" y="4543274"/>
            <a:ext cx="1473730" cy="1166177"/>
          </a:xfrm>
          <a:prstGeom prst="rect">
            <a:avLst/>
          </a:prstGeom>
        </p:spPr>
      </p:pic>
      <p:sp>
        <p:nvSpPr>
          <p:cNvPr id="46" name="Arrow: Circular 45">
            <a:extLst>
              <a:ext uri="{FF2B5EF4-FFF2-40B4-BE49-F238E27FC236}">
                <a16:creationId xmlns:a16="http://schemas.microsoft.com/office/drawing/2014/main" id="{8CA2E934-2FF5-4BB4-9D38-BCF6E3DACF62}"/>
              </a:ext>
            </a:extLst>
          </p:cNvPr>
          <p:cNvSpPr/>
          <p:nvPr/>
        </p:nvSpPr>
        <p:spPr>
          <a:xfrm>
            <a:off x="5297015" y="2538051"/>
            <a:ext cx="973906" cy="894593"/>
          </a:xfrm>
          <a:prstGeom prst="circularArrow">
            <a:avLst>
              <a:gd name="adj1" fmla="val 5833"/>
              <a:gd name="adj2" fmla="val 1661937"/>
              <a:gd name="adj3" fmla="val 7572325"/>
              <a:gd name="adj4" fmla="val 10800000"/>
              <a:gd name="adj5" fmla="val 9256"/>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0">
              <a:solidFill>
                <a:prstClr val="black"/>
              </a:solidFill>
              <a:latin typeface="Calibri" panose="020F0502020204030204"/>
            </a:endParaRPr>
          </a:p>
        </p:txBody>
      </p:sp>
      <p:pic>
        <p:nvPicPr>
          <p:cNvPr id="49" name="Picture 48" descr="Transfer with solid fill">
            <a:extLst>
              <a:ext uri="{FF2B5EF4-FFF2-40B4-BE49-F238E27FC236}">
                <a16:creationId xmlns:a16="http://schemas.microsoft.com/office/drawing/2014/main" id="{89C08CB8-87FE-4B10-BF36-50F6B63A278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10800000" flipH="1">
            <a:off x="5507570" y="4241873"/>
            <a:ext cx="381749" cy="381749"/>
          </a:xfrm>
          <a:prstGeom prst="rect">
            <a:avLst/>
          </a:prstGeom>
        </p:spPr>
      </p:pic>
      <p:sp>
        <p:nvSpPr>
          <p:cNvPr id="50" name="TextBox 49">
            <a:extLst>
              <a:ext uri="{FF2B5EF4-FFF2-40B4-BE49-F238E27FC236}">
                <a16:creationId xmlns:a16="http://schemas.microsoft.com/office/drawing/2014/main" id="{C926F33C-8071-499A-93BA-BC2F84B85E96}"/>
              </a:ext>
            </a:extLst>
          </p:cNvPr>
          <p:cNvSpPr txBox="1"/>
          <p:nvPr/>
        </p:nvSpPr>
        <p:spPr>
          <a:xfrm>
            <a:off x="6248400" y="4057314"/>
            <a:ext cx="1814279" cy="623248"/>
          </a:xfrm>
          <a:prstGeom prst="rect">
            <a:avLst/>
          </a:prstGeom>
          <a:noFill/>
        </p:spPr>
        <p:txBody>
          <a:bodyPr wrap="none" lIns="68580" tIns="34290" rIns="68580" bIns="34290" rtlCol="0" anchor="t">
            <a:spAutoFit/>
          </a:bodyPr>
          <a:lstStyle/>
          <a:p>
            <a:pPr algn="ctr" defTabSz="685783">
              <a:defRPr/>
            </a:pPr>
            <a:r>
              <a:rPr lang="en-US" dirty="0">
                <a:solidFill>
                  <a:srgbClr val="F4F4F4"/>
                </a:solidFill>
                <a:latin typeface="Avenir Book"/>
                <a:cs typeface="Avenir Book"/>
              </a:rPr>
              <a:t>Electromagnetic</a:t>
            </a:r>
          </a:p>
          <a:p>
            <a:pPr algn="ctr" defTabSz="685783">
              <a:defRPr/>
            </a:pPr>
            <a:r>
              <a:rPr lang="en-US" dirty="0">
                <a:solidFill>
                  <a:srgbClr val="F4F4F4"/>
                </a:solidFill>
                <a:latin typeface="Avenir Book"/>
                <a:cs typeface="Avenir Book"/>
              </a:rPr>
              <a:t>Simulations</a:t>
            </a:r>
            <a:endParaRPr lang="en-US" sz="1200" dirty="0">
              <a:solidFill>
                <a:srgbClr val="F4F4F4"/>
              </a:solidFill>
              <a:latin typeface="Avenir Book"/>
              <a:cs typeface="Avenir Book"/>
            </a:endParaRPr>
          </a:p>
        </p:txBody>
      </p:sp>
      <p:pic>
        <p:nvPicPr>
          <p:cNvPr id="51" name="Picture 50">
            <a:extLst>
              <a:ext uri="{FF2B5EF4-FFF2-40B4-BE49-F238E27FC236}">
                <a16:creationId xmlns:a16="http://schemas.microsoft.com/office/drawing/2014/main" id="{DF1E1C22-C232-4CF2-9E2C-41BB0EE6FF51}"/>
              </a:ext>
            </a:extLst>
          </p:cNvPr>
          <p:cNvPicPr>
            <a:picLocks noChangeAspect="1"/>
          </p:cNvPicPr>
          <p:nvPr/>
        </p:nvPicPr>
        <p:blipFill>
          <a:blip r:embed="rId12">
            <a:clrChange>
              <a:clrFrom>
                <a:srgbClr val="FEFEFE"/>
              </a:clrFrom>
              <a:clrTo>
                <a:srgbClr val="FEFEFE">
                  <a:alpha val="0"/>
                </a:srgbClr>
              </a:clrTo>
            </a:clrChange>
          </a:blip>
          <a:stretch>
            <a:fillRect/>
          </a:stretch>
        </p:blipFill>
        <p:spPr>
          <a:xfrm>
            <a:off x="6391723" y="4788265"/>
            <a:ext cx="1557842" cy="783953"/>
          </a:xfrm>
          <a:prstGeom prst="rect">
            <a:avLst/>
          </a:prstGeom>
          <a:solidFill>
            <a:schemeClr val="tx2"/>
          </a:solidFill>
        </p:spPr>
      </p:pic>
      <p:pic>
        <p:nvPicPr>
          <p:cNvPr id="52" name="Picture 51" descr="Line arrow: Straight with solid fill">
            <a:extLst>
              <a:ext uri="{FF2B5EF4-FFF2-40B4-BE49-F238E27FC236}">
                <a16:creationId xmlns:a16="http://schemas.microsoft.com/office/drawing/2014/main" id="{5B38D055-5061-4FEF-862E-810DDAA4685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rot="10800000">
            <a:off x="7995442" y="1803826"/>
            <a:ext cx="398092" cy="378382"/>
          </a:xfrm>
          <a:prstGeom prst="rect">
            <a:avLst/>
          </a:prstGeom>
        </p:spPr>
      </p:pic>
      <p:pic>
        <p:nvPicPr>
          <p:cNvPr id="29" name="Picture 28">
            <a:extLst>
              <a:ext uri="{FF2B5EF4-FFF2-40B4-BE49-F238E27FC236}">
                <a16:creationId xmlns:a16="http://schemas.microsoft.com/office/drawing/2014/main" id="{BE2DB341-C3C2-4FB0-8BC5-DF80E696C134}"/>
              </a:ext>
            </a:extLst>
          </p:cNvPr>
          <p:cNvPicPr>
            <a:picLocks noChangeAspect="1"/>
          </p:cNvPicPr>
          <p:nvPr/>
        </p:nvPicPr>
        <p:blipFill>
          <a:blip r:embed="rId15"/>
          <a:stretch>
            <a:fillRect/>
          </a:stretch>
        </p:blipFill>
        <p:spPr>
          <a:xfrm rot="5400000">
            <a:off x="6559411" y="1567834"/>
            <a:ext cx="1007471" cy="1118917"/>
          </a:xfrm>
          <a:prstGeom prst="rect">
            <a:avLst/>
          </a:prstGeom>
        </p:spPr>
      </p:pic>
      <p:sp>
        <p:nvSpPr>
          <p:cNvPr id="30" name="TextBox 29">
            <a:extLst>
              <a:ext uri="{FF2B5EF4-FFF2-40B4-BE49-F238E27FC236}">
                <a16:creationId xmlns:a16="http://schemas.microsoft.com/office/drawing/2014/main" id="{80E578A3-80DB-41EB-AD08-42FC47A5B054}"/>
              </a:ext>
            </a:extLst>
          </p:cNvPr>
          <p:cNvSpPr txBox="1"/>
          <p:nvPr/>
        </p:nvSpPr>
        <p:spPr>
          <a:xfrm>
            <a:off x="7971588" y="359176"/>
            <a:ext cx="3155737" cy="300082"/>
          </a:xfrm>
          <a:prstGeom prst="rect">
            <a:avLst/>
          </a:prstGeom>
          <a:noFill/>
        </p:spPr>
        <p:txBody>
          <a:bodyPr wrap="none" lIns="68580" tIns="34290" rIns="68580" bIns="34290" rtlCol="0" anchor="t">
            <a:spAutoFit/>
          </a:bodyPr>
          <a:lstStyle/>
          <a:p>
            <a:pPr algn="ctr" defTabSz="685783">
              <a:defRPr/>
            </a:pPr>
            <a:r>
              <a:rPr lang="en-US" sz="1500" b="1" dirty="0">
                <a:solidFill>
                  <a:srgbClr val="339966"/>
                </a:solidFill>
                <a:latin typeface="Avenir"/>
              </a:rPr>
              <a:t>Complexity, Information, Accuracy </a:t>
            </a:r>
            <a:endParaRPr lang="en-US" sz="1500" b="1" dirty="0">
              <a:solidFill>
                <a:srgbClr val="339966"/>
              </a:solidFill>
              <a:latin typeface="Avenir" panose="02000503020000020003" pitchFamily="2" charset="0"/>
            </a:endParaRPr>
          </a:p>
        </p:txBody>
      </p:sp>
      <p:sp>
        <p:nvSpPr>
          <p:cNvPr id="35" name="TextBox 34">
            <a:extLst>
              <a:ext uri="{FF2B5EF4-FFF2-40B4-BE49-F238E27FC236}">
                <a16:creationId xmlns:a16="http://schemas.microsoft.com/office/drawing/2014/main" id="{96BF9B5B-E4B3-4A9E-A34D-16903966D9F7}"/>
              </a:ext>
            </a:extLst>
          </p:cNvPr>
          <p:cNvSpPr txBox="1"/>
          <p:nvPr/>
        </p:nvSpPr>
        <p:spPr>
          <a:xfrm>
            <a:off x="8229600" y="683047"/>
            <a:ext cx="2544031" cy="323165"/>
          </a:xfrm>
          <a:prstGeom prst="rect">
            <a:avLst/>
          </a:prstGeom>
          <a:noFill/>
        </p:spPr>
        <p:txBody>
          <a:bodyPr wrap="none" rtlCol="0">
            <a:spAutoFit/>
          </a:bodyPr>
          <a:lstStyle/>
          <a:p>
            <a:pPr algn="ctr" defTabSz="685783">
              <a:defRPr/>
            </a:pPr>
            <a:r>
              <a:rPr lang="en-US" sz="1500" b="1" dirty="0">
                <a:solidFill>
                  <a:srgbClr val="FF0000"/>
                </a:solidFill>
                <a:latin typeface="Avenir" panose="02000503020000020003" pitchFamily="2" charset="0"/>
              </a:rPr>
              <a:t>Risk, Cost, Time, Resources</a:t>
            </a:r>
          </a:p>
        </p:txBody>
      </p:sp>
      <p:sp>
        <p:nvSpPr>
          <p:cNvPr id="37" name="TextBox 36">
            <a:extLst>
              <a:ext uri="{FF2B5EF4-FFF2-40B4-BE49-F238E27FC236}">
                <a16:creationId xmlns:a16="http://schemas.microsoft.com/office/drawing/2014/main" id="{D2618ADA-6FA0-42D7-8937-6B7C29533E22}"/>
              </a:ext>
            </a:extLst>
          </p:cNvPr>
          <p:cNvSpPr txBox="1"/>
          <p:nvPr/>
        </p:nvSpPr>
        <p:spPr>
          <a:xfrm>
            <a:off x="941827" y="376785"/>
            <a:ext cx="2921137" cy="346249"/>
          </a:xfrm>
          <a:prstGeom prst="rect">
            <a:avLst/>
          </a:prstGeom>
          <a:noFill/>
        </p:spPr>
        <p:txBody>
          <a:bodyPr wrap="square" lIns="68580" tIns="34290" rIns="68580" bIns="34290" rtlCol="0" anchor="t">
            <a:spAutoFit/>
          </a:bodyPr>
          <a:lstStyle/>
          <a:p>
            <a:pPr defTabSz="685783">
              <a:defRPr/>
            </a:pPr>
            <a:r>
              <a:rPr lang="en-US" b="1" dirty="0">
                <a:solidFill>
                  <a:srgbClr val="F4F4F4"/>
                </a:solidFill>
                <a:latin typeface="Avenir Book"/>
                <a:cs typeface="Avenir Book"/>
              </a:rPr>
              <a:t>Quantum chip design flow</a:t>
            </a:r>
            <a:endParaRPr lang="en-US" sz="1200" b="1" dirty="0">
              <a:solidFill>
                <a:srgbClr val="F4F4F4"/>
              </a:solidFill>
              <a:latin typeface="Avenir Book"/>
              <a:cs typeface="Avenir Book"/>
            </a:endParaRPr>
          </a:p>
        </p:txBody>
      </p:sp>
      <p:pic>
        <p:nvPicPr>
          <p:cNvPr id="31" name="Picture 30">
            <a:extLst>
              <a:ext uri="{FF2B5EF4-FFF2-40B4-BE49-F238E27FC236}">
                <a16:creationId xmlns:a16="http://schemas.microsoft.com/office/drawing/2014/main" id="{6243A2F6-AB0D-4CA3-8C9B-8C181DC35C03}"/>
              </a:ext>
            </a:extLst>
          </p:cNvPr>
          <p:cNvPicPr>
            <a:picLocks noChangeAspect="1"/>
          </p:cNvPicPr>
          <p:nvPr/>
        </p:nvPicPr>
        <p:blipFill rotWithShape="1">
          <a:blip r:embed="rId16">
            <a:clrChange>
              <a:clrFrom>
                <a:srgbClr val="FFFFFF"/>
              </a:clrFrom>
              <a:clrTo>
                <a:srgbClr val="FFFFFF">
                  <a:alpha val="0"/>
                </a:srgbClr>
              </a:clrTo>
            </a:clrChange>
          </a:blip>
          <a:srcRect t="13858"/>
          <a:stretch/>
        </p:blipFill>
        <p:spPr>
          <a:xfrm>
            <a:off x="3675656" y="1623557"/>
            <a:ext cx="1142828" cy="901021"/>
          </a:xfrm>
          <a:prstGeom prst="rect">
            <a:avLst/>
          </a:prstGeom>
          <a:solidFill>
            <a:schemeClr val="tx2"/>
          </a:solidFill>
        </p:spPr>
      </p:pic>
      <p:pic>
        <p:nvPicPr>
          <p:cNvPr id="36" name="Picture 35">
            <a:extLst>
              <a:ext uri="{FF2B5EF4-FFF2-40B4-BE49-F238E27FC236}">
                <a16:creationId xmlns:a16="http://schemas.microsoft.com/office/drawing/2014/main" id="{19FCF5A0-560B-4122-AD01-000926F45C7D}"/>
              </a:ext>
            </a:extLst>
          </p:cNvPr>
          <p:cNvPicPr>
            <a:picLocks noChangeAspect="1"/>
          </p:cNvPicPr>
          <p:nvPr/>
        </p:nvPicPr>
        <p:blipFill rotWithShape="1">
          <a:blip r:embed="rId16">
            <a:clrChange>
              <a:clrFrom>
                <a:srgbClr val="FFFFFF"/>
              </a:clrFrom>
              <a:clrTo>
                <a:srgbClr val="FFFFFF">
                  <a:alpha val="0"/>
                </a:srgbClr>
              </a:clrTo>
            </a:clrChange>
          </a:blip>
          <a:srcRect l="44445" t="-1084" r="45268" b="88891"/>
          <a:stretch/>
        </p:blipFill>
        <p:spPr>
          <a:xfrm>
            <a:off x="4388608" y="1628417"/>
            <a:ext cx="117566" cy="141302"/>
          </a:xfrm>
          <a:prstGeom prst="rect">
            <a:avLst/>
          </a:prstGeom>
        </p:spPr>
      </p:pic>
      <p:pic>
        <p:nvPicPr>
          <p:cNvPr id="1026" name="Picture 2" descr="Quantum Computing at IBM">
            <a:extLst>
              <a:ext uri="{FF2B5EF4-FFF2-40B4-BE49-F238E27FC236}">
                <a16:creationId xmlns:a16="http://schemas.microsoft.com/office/drawing/2014/main" id="{13D5DCAB-509E-4029-B9C1-810BAA76ABD5}"/>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saturation sat="400000"/>
                    </a14:imgEffect>
                  </a14:imgLayer>
                </a14:imgProps>
              </a:ext>
              <a:ext uri="{28A0092B-C50C-407E-A947-70E740481C1C}">
                <a14:useLocalDpi xmlns:a14="http://schemas.microsoft.com/office/drawing/2010/main" val="0"/>
              </a:ext>
            </a:extLst>
          </a:blip>
          <a:srcRect l="21724" b="13540"/>
          <a:stretch/>
        </p:blipFill>
        <p:spPr bwMode="auto">
          <a:xfrm>
            <a:off x="8834807" y="1653949"/>
            <a:ext cx="1429298" cy="884102"/>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9CC432D1-227A-4219-961B-D9BDC308DE23}"/>
              </a:ext>
            </a:extLst>
          </p:cNvPr>
          <p:cNvSpPr txBox="1"/>
          <p:nvPr/>
        </p:nvSpPr>
        <p:spPr>
          <a:xfrm>
            <a:off x="151458" y="6388882"/>
            <a:ext cx="4685414" cy="184666"/>
          </a:xfrm>
          <a:prstGeom prst="rect">
            <a:avLst/>
          </a:prstGeom>
          <a:noFill/>
        </p:spPr>
        <p:txBody>
          <a:bodyPr wrap="square">
            <a:spAutoFit/>
          </a:bodyPr>
          <a:lstStyle/>
          <a:p>
            <a:pPr defTabSz="685975">
              <a:defRPr/>
            </a:pPr>
            <a:r>
              <a:rPr lang="en-US" sz="600" dirty="0">
                <a:solidFill>
                  <a:srgbClr val="F4F4F4"/>
                </a:solidFill>
                <a:latin typeface="IBM Plex Sans" panose="020B0503050203000203" pitchFamily="34" charset="0"/>
              </a:rPr>
              <a:t>IBM Quantum / © 2022 IBM Corporation</a:t>
            </a:r>
          </a:p>
        </p:txBody>
      </p:sp>
      <p:pic>
        <p:nvPicPr>
          <p:cNvPr id="40" name="Picture 31" descr="Transfer with solid fill">
            <a:extLst>
              <a:ext uri="{FF2B5EF4-FFF2-40B4-BE49-F238E27FC236}">
                <a16:creationId xmlns:a16="http://schemas.microsoft.com/office/drawing/2014/main" id="{6620C867-6E2F-46A9-9FBF-E0F2902854B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10800000" flipH="1">
            <a:off x="2722013" y="1827617"/>
            <a:ext cx="381749" cy="381749"/>
          </a:xfrm>
          <a:prstGeom prst="rect">
            <a:avLst/>
          </a:prstGeom>
        </p:spPr>
      </p:pic>
      <p:sp>
        <p:nvSpPr>
          <p:cNvPr id="5" name="TextBox 4">
            <a:extLst>
              <a:ext uri="{FF2B5EF4-FFF2-40B4-BE49-F238E27FC236}">
                <a16:creationId xmlns:a16="http://schemas.microsoft.com/office/drawing/2014/main" id="{34EDB21D-CAE6-2047-A37E-7727A171103D}"/>
              </a:ext>
            </a:extLst>
          </p:cNvPr>
          <p:cNvSpPr txBox="1"/>
          <p:nvPr/>
        </p:nvSpPr>
        <p:spPr>
          <a:xfrm>
            <a:off x="1948070" y="41108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848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1" grpId="0"/>
      <p:bldP spid="62" grpId="0"/>
      <p:bldP spid="46" grpId="0" animBg="1"/>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8EC42B8-CCD9-40D5-83E4-11DE168FF3DD}"/>
              </a:ext>
            </a:extLst>
          </p:cNvPr>
          <p:cNvPicPr>
            <a:picLocks noChangeAspect="1"/>
          </p:cNvPicPr>
          <p:nvPr/>
        </p:nvPicPr>
        <p:blipFill>
          <a:blip r:embed="rId3"/>
          <a:stretch>
            <a:fillRect/>
          </a:stretch>
        </p:blipFill>
        <p:spPr>
          <a:xfrm rot="5400000">
            <a:off x="6074053" y="2373984"/>
            <a:ext cx="1007471" cy="1118917"/>
          </a:xfrm>
          <a:prstGeom prst="rect">
            <a:avLst/>
          </a:prstGeom>
        </p:spPr>
      </p:pic>
      <p:pic>
        <p:nvPicPr>
          <p:cNvPr id="48" name="Picture 47" descr="Transfer with solid fill">
            <a:extLst>
              <a:ext uri="{FF2B5EF4-FFF2-40B4-BE49-F238E27FC236}">
                <a16:creationId xmlns:a16="http://schemas.microsoft.com/office/drawing/2014/main" id="{7F09DE7C-33EC-4C9E-9CED-493D3A0D9F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4239792" flipH="1">
            <a:off x="4915338" y="3633453"/>
            <a:ext cx="378560" cy="378560"/>
          </a:xfrm>
          <a:prstGeom prst="rect">
            <a:avLst/>
          </a:prstGeom>
        </p:spPr>
      </p:pic>
      <p:pic>
        <p:nvPicPr>
          <p:cNvPr id="67" name="Picture 66" descr="Transfer with solid fill">
            <a:extLst>
              <a:ext uri="{FF2B5EF4-FFF2-40B4-BE49-F238E27FC236}">
                <a16:creationId xmlns:a16="http://schemas.microsoft.com/office/drawing/2014/main" id="{EFBDEB07-DEF0-428D-BF1A-577D9B58AA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6943246" flipH="1">
            <a:off x="6387321" y="3638752"/>
            <a:ext cx="381749" cy="381749"/>
          </a:xfrm>
          <a:prstGeom prst="rect">
            <a:avLst/>
          </a:prstGeom>
        </p:spPr>
      </p:pic>
      <p:pic>
        <p:nvPicPr>
          <p:cNvPr id="73" name="Picture 72">
            <a:extLst>
              <a:ext uri="{FF2B5EF4-FFF2-40B4-BE49-F238E27FC236}">
                <a16:creationId xmlns:a16="http://schemas.microsoft.com/office/drawing/2014/main" id="{7158B8E7-FCCA-4C16-A0FE-E5AB276B033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472" b="86179" l="5246" r="91148">
                        <a14:foregroundMark x1="29508" y1="59350" x2="29508" y2="59350"/>
                        <a14:foregroundMark x1="30492" y1="59350" x2="30492" y2="36585"/>
                        <a14:foregroundMark x1="21311" y1="25203" x2="43279" y2="70732"/>
                        <a14:foregroundMark x1="43279" y1="70732" x2="61311" y2="86179"/>
                        <a14:foregroundMark x1="32787" y1="11789" x2="57705" y2="64228"/>
                        <a14:foregroundMark x1="31148" y1="10569" x2="17049" y2="23171"/>
                        <a14:foregroundMark x1="8852" y1="35366" x2="41311" y2="4878"/>
                        <a14:foregroundMark x1="41311" y1="4878" x2="41311" y2="4472"/>
                        <a14:foregroundMark x1="5246" y1="19919" x2="5246" y2="36585"/>
                        <a14:foregroundMark x1="46230" y1="5691" x2="46230" y2="17073"/>
                        <a14:foregroundMark x1="91148" y1="10569" x2="81967" y2="23171"/>
                      </a14:backgroundRemoval>
                    </a14:imgEffect>
                  </a14:imgLayer>
                </a14:imgProps>
              </a:ext>
            </a:extLst>
          </a:blip>
          <a:srcRect b="8338"/>
          <a:stretch/>
        </p:blipFill>
        <p:spPr>
          <a:xfrm>
            <a:off x="1366885" y="2598674"/>
            <a:ext cx="925662" cy="684354"/>
          </a:xfrm>
          <a:prstGeom prst="rect">
            <a:avLst/>
          </a:prstGeom>
        </p:spPr>
      </p:pic>
      <p:sp>
        <p:nvSpPr>
          <p:cNvPr id="56" name="Rectangle 11">
            <a:extLst>
              <a:ext uri="{FF2B5EF4-FFF2-40B4-BE49-F238E27FC236}">
                <a16:creationId xmlns:a16="http://schemas.microsoft.com/office/drawing/2014/main" id="{4FBB4047-55F8-44F6-B534-558C2EB1F578}"/>
              </a:ext>
            </a:extLst>
          </p:cNvPr>
          <p:cNvSpPr>
            <a:spLocks noChangeArrowheads="1"/>
          </p:cNvSpPr>
          <p:nvPr/>
        </p:nvSpPr>
        <p:spPr bwMode="auto">
          <a:xfrm>
            <a:off x="1104844" y="2036469"/>
            <a:ext cx="1444465" cy="450992"/>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Concept</a:t>
            </a:r>
          </a:p>
        </p:txBody>
      </p:sp>
      <p:sp>
        <p:nvSpPr>
          <p:cNvPr id="57" name="Rectangle 11">
            <a:extLst>
              <a:ext uri="{FF2B5EF4-FFF2-40B4-BE49-F238E27FC236}">
                <a16:creationId xmlns:a16="http://schemas.microsoft.com/office/drawing/2014/main" id="{CA38B9A5-4BA0-4BBB-9DFB-BD89ABC08214}"/>
              </a:ext>
            </a:extLst>
          </p:cNvPr>
          <p:cNvSpPr>
            <a:spLocks noChangeArrowheads="1"/>
          </p:cNvSpPr>
          <p:nvPr/>
        </p:nvSpPr>
        <p:spPr bwMode="auto">
          <a:xfrm>
            <a:off x="5966287" y="2101178"/>
            <a:ext cx="1170958" cy="318449"/>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Layout</a:t>
            </a:r>
          </a:p>
        </p:txBody>
      </p:sp>
      <p:sp>
        <p:nvSpPr>
          <p:cNvPr id="61" name="TextBox 60">
            <a:extLst>
              <a:ext uri="{FF2B5EF4-FFF2-40B4-BE49-F238E27FC236}">
                <a16:creationId xmlns:a16="http://schemas.microsoft.com/office/drawing/2014/main" id="{0BDADCE3-1871-4D65-8C2D-8F68F9A241DE}"/>
              </a:ext>
            </a:extLst>
          </p:cNvPr>
          <p:cNvSpPr txBox="1"/>
          <p:nvPr/>
        </p:nvSpPr>
        <p:spPr>
          <a:xfrm>
            <a:off x="1298935" y="4644890"/>
            <a:ext cx="2116397" cy="346249"/>
          </a:xfrm>
          <a:prstGeom prst="rect">
            <a:avLst/>
          </a:prstGeom>
          <a:noFill/>
        </p:spPr>
        <p:txBody>
          <a:bodyPr wrap="square" lIns="68580" tIns="34290" rIns="68580" bIns="34290" rtlCol="0" anchor="t">
            <a:spAutoFit/>
          </a:bodyPr>
          <a:lstStyle/>
          <a:p>
            <a:pPr algn="ctr" defTabSz="685783">
              <a:defRPr/>
            </a:pPr>
            <a:r>
              <a:rPr lang="en-US" dirty="0">
                <a:solidFill>
                  <a:srgbClr val="F4F4F4"/>
                </a:solidFill>
                <a:latin typeface="Avenir Book"/>
                <a:cs typeface="Avenir Book"/>
              </a:rPr>
              <a:t>Quantum Analysis</a:t>
            </a:r>
            <a:endParaRPr lang="en-US" sz="1200" dirty="0">
              <a:solidFill>
                <a:srgbClr val="F4F4F4"/>
              </a:solidFill>
              <a:latin typeface="Avenir Book"/>
              <a:cs typeface="Avenir Book"/>
            </a:endParaRPr>
          </a:p>
        </p:txBody>
      </p:sp>
      <p:sp>
        <p:nvSpPr>
          <p:cNvPr id="62" name="Rectangle 11">
            <a:extLst>
              <a:ext uri="{FF2B5EF4-FFF2-40B4-BE49-F238E27FC236}">
                <a16:creationId xmlns:a16="http://schemas.microsoft.com/office/drawing/2014/main" id="{1ED3D0B7-ECC9-4A68-936D-7A3632D07FD4}"/>
              </a:ext>
            </a:extLst>
          </p:cNvPr>
          <p:cNvSpPr>
            <a:spLocks noChangeArrowheads="1"/>
          </p:cNvSpPr>
          <p:nvPr/>
        </p:nvSpPr>
        <p:spPr bwMode="auto">
          <a:xfrm>
            <a:off x="3641787" y="2095241"/>
            <a:ext cx="1444465" cy="386687"/>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Hamiltonian</a:t>
            </a:r>
          </a:p>
        </p:txBody>
      </p:sp>
      <p:cxnSp>
        <p:nvCxnSpPr>
          <p:cNvPr id="2" name="Straight Arrow Connector 1">
            <a:extLst>
              <a:ext uri="{FF2B5EF4-FFF2-40B4-BE49-F238E27FC236}">
                <a16:creationId xmlns:a16="http://schemas.microsoft.com/office/drawing/2014/main" id="{320B6D46-8198-4CD1-A7E9-FD4AB28A8732}"/>
              </a:ext>
            </a:extLst>
          </p:cNvPr>
          <p:cNvCxnSpPr>
            <a:cxnSpLocks/>
          </p:cNvCxnSpPr>
          <p:nvPr/>
        </p:nvCxnSpPr>
        <p:spPr>
          <a:xfrm>
            <a:off x="533400" y="1143000"/>
            <a:ext cx="10744200" cy="0"/>
          </a:xfrm>
          <a:prstGeom prst="straightConnector1">
            <a:avLst/>
          </a:prstGeom>
          <a:ln w="63500">
            <a:solidFill>
              <a:schemeClr val="accent2"/>
            </a:solidFill>
            <a:tailEnd type="triangle" w="lg" len="lg"/>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D00CC28-A046-49DA-8360-3130E29D7E51}"/>
              </a:ext>
            </a:extLst>
          </p:cNvPr>
          <p:cNvSpPr txBox="1"/>
          <p:nvPr/>
        </p:nvSpPr>
        <p:spPr>
          <a:xfrm>
            <a:off x="7315200" y="810570"/>
            <a:ext cx="3155737" cy="300082"/>
          </a:xfrm>
          <a:prstGeom prst="rect">
            <a:avLst/>
          </a:prstGeom>
          <a:noFill/>
        </p:spPr>
        <p:txBody>
          <a:bodyPr wrap="none" lIns="68580" tIns="34290" rIns="68580" bIns="34290" rtlCol="0" anchor="t">
            <a:spAutoFit/>
          </a:bodyPr>
          <a:lstStyle/>
          <a:p>
            <a:pPr algn="ctr" defTabSz="685783">
              <a:defRPr/>
            </a:pPr>
            <a:r>
              <a:rPr lang="en-US" sz="1500" b="1" dirty="0">
                <a:solidFill>
                  <a:srgbClr val="339966"/>
                </a:solidFill>
                <a:latin typeface="Avenir"/>
              </a:rPr>
              <a:t>Complexity, Information, Accuracy </a:t>
            </a:r>
            <a:endParaRPr lang="en-US" sz="1500" b="1" dirty="0">
              <a:solidFill>
                <a:srgbClr val="339966"/>
              </a:solidFill>
              <a:latin typeface="Avenir" panose="02000503020000020003" pitchFamily="2" charset="0"/>
            </a:endParaRPr>
          </a:p>
        </p:txBody>
      </p:sp>
      <p:pic>
        <p:nvPicPr>
          <p:cNvPr id="33" name="Picture 32" descr="Transfer with solid fill">
            <a:extLst>
              <a:ext uri="{FF2B5EF4-FFF2-40B4-BE49-F238E27FC236}">
                <a16:creationId xmlns:a16="http://schemas.microsoft.com/office/drawing/2014/main" id="{65CE7786-267D-4A87-B17D-0DD8CD38FA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0800000" flipH="1">
            <a:off x="2917895" y="2643417"/>
            <a:ext cx="381749" cy="444075"/>
          </a:xfrm>
          <a:prstGeom prst="rect">
            <a:avLst/>
          </a:prstGeom>
        </p:spPr>
      </p:pic>
      <p:pic>
        <p:nvPicPr>
          <p:cNvPr id="44" name="Picture 43">
            <a:extLst>
              <a:ext uri="{FF2B5EF4-FFF2-40B4-BE49-F238E27FC236}">
                <a16:creationId xmlns:a16="http://schemas.microsoft.com/office/drawing/2014/main" id="{A552788F-75AB-410D-B41A-E74A113E8C2B}"/>
              </a:ext>
            </a:extLst>
          </p:cNvPr>
          <p:cNvPicPr>
            <a:picLocks noChangeAspect="1"/>
          </p:cNvPicPr>
          <p:nvPr/>
        </p:nvPicPr>
        <p:blipFill>
          <a:blip r:embed="rId8">
            <a:clrChange>
              <a:clrFrom>
                <a:srgbClr val="FEFEFE"/>
              </a:clrFrom>
              <a:clrTo>
                <a:srgbClr val="FEFEFE">
                  <a:alpha val="0"/>
                </a:srgbClr>
              </a:clrTo>
            </a:clrChange>
          </a:blip>
          <a:stretch>
            <a:fillRect/>
          </a:stretch>
        </p:blipFill>
        <p:spPr>
          <a:xfrm>
            <a:off x="9041859" y="5352477"/>
            <a:ext cx="1557842" cy="783953"/>
          </a:xfrm>
          <a:prstGeom prst="rect">
            <a:avLst/>
          </a:prstGeom>
          <a:solidFill>
            <a:schemeClr val="tx2"/>
          </a:solidFill>
        </p:spPr>
      </p:pic>
      <p:pic>
        <p:nvPicPr>
          <p:cNvPr id="45" name="Picture 44">
            <a:extLst>
              <a:ext uri="{FF2B5EF4-FFF2-40B4-BE49-F238E27FC236}">
                <a16:creationId xmlns:a16="http://schemas.microsoft.com/office/drawing/2014/main" id="{148B7B81-B362-4AE1-994C-3EA4F0C7D977}"/>
              </a:ext>
            </a:extLst>
          </p:cNvPr>
          <p:cNvPicPr>
            <a:picLocks noChangeAspect="1"/>
          </p:cNvPicPr>
          <p:nvPr/>
        </p:nvPicPr>
        <p:blipFill>
          <a:blip r:embed="rId9"/>
          <a:stretch>
            <a:fillRect/>
          </a:stretch>
        </p:blipFill>
        <p:spPr>
          <a:xfrm>
            <a:off x="1620268" y="5104361"/>
            <a:ext cx="1473730" cy="1166177"/>
          </a:xfrm>
          <a:prstGeom prst="rect">
            <a:avLst/>
          </a:prstGeom>
        </p:spPr>
      </p:pic>
      <p:sp>
        <p:nvSpPr>
          <p:cNvPr id="35" name="TextBox 34">
            <a:extLst>
              <a:ext uri="{FF2B5EF4-FFF2-40B4-BE49-F238E27FC236}">
                <a16:creationId xmlns:a16="http://schemas.microsoft.com/office/drawing/2014/main" id="{F1618601-18C7-4919-B9A7-77CF345CB7AF}"/>
              </a:ext>
            </a:extLst>
          </p:cNvPr>
          <p:cNvSpPr txBox="1"/>
          <p:nvPr/>
        </p:nvSpPr>
        <p:spPr>
          <a:xfrm>
            <a:off x="7788975" y="1191937"/>
            <a:ext cx="2544031" cy="323165"/>
          </a:xfrm>
          <a:prstGeom prst="rect">
            <a:avLst/>
          </a:prstGeom>
          <a:noFill/>
        </p:spPr>
        <p:txBody>
          <a:bodyPr wrap="none" rtlCol="0">
            <a:spAutoFit/>
          </a:bodyPr>
          <a:lstStyle/>
          <a:p>
            <a:pPr algn="ctr" defTabSz="685783">
              <a:defRPr/>
            </a:pPr>
            <a:r>
              <a:rPr lang="en-US" sz="1500" b="1" dirty="0">
                <a:solidFill>
                  <a:srgbClr val="FF0000"/>
                </a:solidFill>
                <a:latin typeface="Avenir" panose="02000503020000020003" pitchFamily="2" charset="0"/>
              </a:rPr>
              <a:t>Risk, Cost, Time, Resources</a:t>
            </a:r>
          </a:p>
        </p:txBody>
      </p:sp>
      <p:pic>
        <p:nvPicPr>
          <p:cNvPr id="47" name="Picture 46" descr="Transfer with solid fill">
            <a:extLst>
              <a:ext uri="{FF2B5EF4-FFF2-40B4-BE49-F238E27FC236}">
                <a16:creationId xmlns:a16="http://schemas.microsoft.com/office/drawing/2014/main" id="{C30FF653-A53C-45EF-A4A2-B448C65FA54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1657418" flipH="1">
            <a:off x="8138767" y="4627021"/>
            <a:ext cx="381749" cy="381749"/>
          </a:xfrm>
          <a:prstGeom prst="rect">
            <a:avLst/>
          </a:prstGeom>
        </p:spPr>
      </p:pic>
      <p:pic>
        <p:nvPicPr>
          <p:cNvPr id="49" name="Picture 48" descr="Transfer with solid fill">
            <a:extLst>
              <a:ext uri="{FF2B5EF4-FFF2-40B4-BE49-F238E27FC236}">
                <a16:creationId xmlns:a16="http://schemas.microsoft.com/office/drawing/2014/main" id="{B8EF4FC5-8C1D-4CE6-8AD4-D40ADFE1C20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0233488" flipH="1">
            <a:off x="3800689" y="4907816"/>
            <a:ext cx="381749" cy="381749"/>
          </a:xfrm>
          <a:prstGeom prst="rect">
            <a:avLst/>
          </a:prstGeom>
        </p:spPr>
      </p:pic>
      <p:sp>
        <p:nvSpPr>
          <p:cNvPr id="52" name="TextBox 51">
            <a:extLst>
              <a:ext uri="{FF2B5EF4-FFF2-40B4-BE49-F238E27FC236}">
                <a16:creationId xmlns:a16="http://schemas.microsoft.com/office/drawing/2014/main" id="{8A88E5C5-0EDF-4B02-AAAC-9A9BB703DDD0}"/>
              </a:ext>
            </a:extLst>
          </p:cNvPr>
          <p:cNvSpPr txBox="1"/>
          <p:nvPr/>
        </p:nvSpPr>
        <p:spPr>
          <a:xfrm>
            <a:off x="8486053" y="4644890"/>
            <a:ext cx="2669454" cy="623248"/>
          </a:xfrm>
          <a:prstGeom prst="rect">
            <a:avLst/>
          </a:prstGeom>
          <a:noFill/>
        </p:spPr>
        <p:txBody>
          <a:bodyPr wrap="square" lIns="68580" tIns="34290" rIns="68580" bIns="34290" rtlCol="0" anchor="t">
            <a:spAutoFit/>
          </a:bodyPr>
          <a:lstStyle/>
          <a:p>
            <a:pPr algn="ctr" defTabSz="685783">
              <a:defRPr/>
            </a:pPr>
            <a:r>
              <a:rPr lang="en-US" dirty="0">
                <a:solidFill>
                  <a:srgbClr val="F4F4F4"/>
                </a:solidFill>
                <a:latin typeface="Avenir Book"/>
                <a:cs typeface="Avenir Book"/>
              </a:rPr>
              <a:t>Electromagnetic</a:t>
            </a:r>
          </a:p>
          <a:p>
            <a:pPr algn="ctr" defTabSz="685783">
              <a:defRPr/>
            </a:pPr>
            <a:r>
              <a:rPr lang="en-US" dirty="0">
                <a:solidFill>
                  <a:srgbClr val="F4F4F4"/>
                </a:solidFill>
                <a:latin typeface="Avenir Book"/>
                <a:cs typeface="Avenir Book"/>
              </a:rPr>
              <a:t>Analysis</a:t>
            </a:r>
            <a:endParaRPr lang="en-US" sz="1200" dirty="0">
              <a:solidFill>
                <a:srgbClr val="F4F4F4"/>
              </a:solidFill>
              <a:latin typeface="Avenir Book"/>
              <a:cs typeface="Avenir Book"/>
            </a:endParaRPr>
          </a:p>
        </p:txBody>
      </p:sp>
      <p:sp>
        <p:nvSpPr>
          <p:cNvPr id="30" name="TextBox 29">
            <a:extLst>
              <a:ext uri="{FF2B5EF4-FFF2-40B4-BE49-F238E27FC236}">
                <a16:creationId xmlns:a16="http://schemas.microsoft.com/office/drawing/2014/main" id="{4851F002-7232-4AB4-887E-BF91D73E35FB}"/>
              </a:ext>
            </a:extLst>
          </p:cNvPr>
          <p:cNvSpPr txBox="1"/>
          <p:nvPr/>
        </p:nvSpPr>
        <p:spPr>
          <a:xfrm>
            <a:off x="533400" y="766562"/>
            <a:ext cx="2921137" cy="346249"/>
          </a:xfrm>
          <a:prstGeom prst="rect">
            <a:avLst/>
          </a:prstGeom>
          <a:noFill/>
        </p:spPr>
        <p:txBody>
          <a:bodyPr wrap="square" lIns="68580" tIns="34290" rIns="68580" bIns="34290" rtlCol="0" anchor="t">
            <a:spAutoFit/>
          </a:bodyPr>
          <a:lstStyle/>
          <a:p>
            <a:pPr defTabSz="685783">
              <a:defRPr/>
            </a:pPr>
            <a:r>
              <a:rPr lang="en-US" b="1" dirty="0">
                <a:solidFill>
                  <a:srgbClr val="F4F4F4"/>
                </a:solidFill>
                <a:latin typeface="Avenir Book"/>
                <a:cs typeface="Avenir Book"/>
              </a:rPr>
              <a:t>Quantum chip design flow</a:t>
            </a:r>
            <a:endParaRPr lang="en-US" sz="1200" b="1" dirty="0">
              <a:solidFill>
                <a:srgbClr val="F4F4F4"/>
              </a:solidFill>
              <a:latin typeface="Avenir Book"/>
              <a:cs typeface="Avenir Book"/>
            </a:endParaRPr>
          </a:p>
        </p:txBody>
      </p:sp>
      <p:pic>
        <p:nvPicPr>
          <p:cNvPr id="32" name="Picture 31">
            <a:extLst>
              <a:ext uri="{FF2B5EF4-FFF2-40B4-BE49-F238E27FC236}">
                <a16:creationId xmlns:a16="http://schemas.microsoft.com/office/drawing/2014/main" id="{031638FE-C396-4DF8-B35F-F8E35414DFA9}"/>
              </a:ext>
            </a:extLst>
          </p:cNvPr>
          <p:cNvPicPr>
            <a:picLocks noChangeAspect="1"/>
          </p:cNvPicPr>
          <p:nvPr/>
        </p:nvPicPr>
        <p:blipFill rotWithShape="1">
          <a:blip r:embed="rId10">
            <a:clrChange>
              <a:clrFrom>
                <a:srgbClr val="FFFFFF"/>
              </a:clrFrom>
              <a:clrTo>
                <a:srgbClr val="FFFFFF">
                  <a:alpha val="0"/>
                </a:srgbClr>
              </a:clrTo>
            </a:clrChange>
          </a:blip>
          <a:srcRect t="13858"/>
          <a:stretch/>
        </p:blipFill>
        <p:spPr>
          <a:xfrm>
            <a:off x="3817615" y="2453587"/>
            <a:ext cx="1142828" cy="901021"/>
          </a:xfrm>
          <a:prstGeom prst="rect">
            <a:avLst/>
          </a:prstGeom>
          <a:solidFill>
            <a:schemeClr val="tx2"/>
          </a:solidFill>
        </p:spPr>
      </p:pic>
      <p:pic>
        <p:nvPicPr>
          <p:cNvPr id="28" name="Picture 27">
            <a:extLst>
              <a:ext uri="{FF2B5EF4-FFF2-40B4-BE49-F238E27FC236}">
                <a16:creationId xmlns:a16="http://schemas.microsoft.com/office/drawing/2014/main" id="{A5EB1060-F67F-487C-A878-DF57BAF0F2A9}"/>
              </a:ext>
            </a:extLst>
          </p:cNvPr>
          <p:cNvPicPr>
            <a:picLocks noChangeAspect="1"/>
          </p:cNvPicPr>
          <p:nvPr/>
        </p:nvPicPr>
        <p:blipFill rotWithShape="1">
          <a:blip r:embed="rId10">
            <a:clrChange>
              <a:clrFrom>
                <a:srgbClr val="FFFFFF"/>
              </a:clrFrom>
              <a:clrTo>
                <a:srgbClr val="FFFFFF">
                  <a:alpha val="0"/>
                </a:srgbClr>
              </a:clrTo>
            </a:clrChange>
          </a:blip>
          <a:srcRect l="44445" t="-1084" r="45268" b="88891"/>
          <a:stretch/>
        </p:blipFill>
        <p:spPr>
          <a:xfrm>
            <a:off x="4697650" y="2489772"/>
            <a:ext cx="117566" cy="127533"/>
          </a:xfrm>
          <a:prstGeom prst="rect">
            <a:avLst/>
          </a:prstGeom>
        </p:spPr>
      </p:pic>
      <p:pic>
        <p:nvPicPr>
          <p:cNvPr id="29" name="Picture 2" descr="Quantum Computing at IBM">
            <a:extLst>
              <a:ext uri="{FF2B5EF4-FFF2-40B4-BE49-F238E27FC236}">
                <a16:creationId xmlns:a16="http://schemas.microsoft.com/office/drawing/2014/main" id="{AC7403AE-4663-4DDB-9FF2-9FF0516498DE}"/>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l="21724" b="13540"/>
          <a:stretch/>
        </p:blipFill>
        <p:spPr bwMode="auto">
          <a:xfrm>
            <a:off x="8660943" y="2517446"/>
            <a:ext cx="1429298" cy="884102"/>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200C587-8D36-40EB-BA9C-C8C9697E6F3E}"/>
              </a:ext>
            </a:extLst>
          </p:cNvPr>
          <p:cNvSpPr>
            <a:spLocks noChangeArrowheads="1"/>
          </p:cNvSpPr>
          <p:nvPr/>
        </p:nvSpPr>
        <p:spPr bwMode="auto">
          <a:xfrm>
            <a:off x="8609490" y="2152789"/>
            <a:ext cx="1378767" cy="387023"/>
          </a:xfrm>
          <a:prstGeom prst="rect">
            <a:avLst/>
          </a:prstGeom>
          <a:noFill/>
          <a:ln w="9525">
            <a:noFill/>
            <a:miter lim="800000"/>
            <a:headEnd/>
            <a:tailEnd/>
          </a:ln>
          <a:effectLst/>
        </p:spPr>
        <p:txBody>
          <a:bodyPr anchor="ctr"/>
          <a:lstStyle/>
          <a:p>
            <a:pPr algn="ctr" defTabSz="685783">
              <a:defRPr/>
            </a:pPr>
            <a:r>
              <a:rPr lang="en-US" dirty="0">
                <a:solidFill>
                  <a:srgbClr val="F4F4F4"/>
                </a:solidFill>
                <a:latin typeface="Avenir Book"/>
                <a:cs typeface="Avenir Book"/>
              </a:rPr>
              <a:t>Fabrication</a:t>
            </a:r>
          </a:p>
        </p:txBody>
      </p:sp>
      <p:sp>
        <p:nvSpPr>
          <p:cNvPr id="38" name="TextBox 37">
            <a:extLst>
              <a:ext uri="{FF2B5EF4-FFF2-40B4-BE49-F238E27FC236}">
                <a16:creationId xmlns:a16="http://schemas.microsoft.com/office/drawing/2014/main" id="{5C0D7830-9C8F-481D-A5BD-8A38A2E65391}"/>
              </a:ext>
            </a:extLst>
          </p:cNvPr>
          <p:cNvSpPr txBox="1"/>
          <p:nvPr/>
        </p:nvSpPr>
        <p:spPr>
          <a:xfrm>
            <a:off x="52466" y="6589382"/>
            <a:ext cx="4685414" cy="184666"/>
          </a:xfrm>
          <a:prstGeom prst="rect">
            <a:avLst/>
          </a:prstGeom>
          <a:noFill/>
        </p:spPr>
        <p:txBody>
          <a:bodyPr wrap="square">
            <a:spAutoFit/>
          </a:bodyPr>
          <a:lstStyle/>
          <a:p>
            <a:pPr defTabSz="685975">
              <a:defRPr/>
            </a:pPr>
            <a:r>
              <a:rPr lang="en-US" sz="600" dirty="0">
                <a:solidFill>
                  <a:srgbClr val="F4F4F4"/>
                </a:solidFill>
                <a:latin typeface="IBM Plex Sans" panose="020B0503050203000203" pitchFamily="34" charset="0"/>
              </a:rPr>
              <a:t>IBM Quantum / © 2022 IBM Corporation</a:t>
            </a:r>
          </a:p>
        </p:txBody>
      </p:sp>
      <p:pic>
        <p:nvPicPr>
          <p:cNvPr id="39" name="Picture 38">
            <a:extLst>
              <a:ext uri="{FF2B5EF4-FFF2-40B4-BE49-F238E27FC236}">
                <a16:creationId xmlns:a16="http://schemas.microsoft.com/office/drawing/2014/main" id="{0D9AFC47-9E17-47E8-BDD6-730C46AD215C}"/>
              </a:ext>
            </a:extLst>
          </p:cNvPr>
          <p:cNvPicPr>
            <a:picLocks noChangeAspect="1"/>
          </p:cNvPicPr>
          <p:nvPr/>
        </p:nvPicPr>
        <p:blipFill>
          <a:blip r:embed="rId13"/>
          <a:stretch>
            <a:fillRect/>
          </a:stretch>
        </p:blipFill>
        <p:spPr>
          <a:xfrm>
            <a:off x="4447628" y="4236877"/>
            <a:ext cx="3584051" cy="550027"/>
          </a:xfrm>
          <a:prstGeom prst="rect">
            <a:avLst/>
          </a:prstGeom>
        </p:spPr>
      </p:pic>
      <p:pic>
        <p:nvPicPr>
          <p:cNvPr id="41" name="Picture 51" descr="Line arrow: Straight with solid fill">
            <a:extLst>
              <a:ext uri="{FF2B5EF4-FFF2-40B4-BE49-F238E27FC236}">
                <a16:creationId xmlns:a16="http://schemas.microsoft.com/office/drawing/2014/main" id="{BE4B12C9-CDE7-4D17-A890-8F58580CCCB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10800000">
            <a:off x="7579535" y="2686798"/>
            <a:ext cx="398092" cy="378382"/>
          </a:xfrm>
          <a:prstGeom prst="rect">
            <a:avLst/>
          </a:prstGeom>
        </p:spPr>
      </p:pic>
    </p:spTree>
    <p:extLst>
      <p:ext uri="{BB962C8B-B14F-4D97-AF65-F5344CB8AC3E}">
        <p14:creationId xmlns:p14="http://schemas.microsoft.com/office/powerpoint/2010/main" val="31778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Straight Arrow Connector 177">
            <a:extLst>
              <a:ext uri="{FF2B5EF4-FFF2-40B4-BE49-F238E27FC236}">
                <a16:creationId xmlns:a16="http://schemas.microsoft.com/office/drawing/2014/main" id="{C0F39B67-F5D6-E244-8734-617B7A10E9CB}"/>
              </a:ext>
            </a:extLst>
          </p:cNvPr>
          <p:cNvCxnSpPr>
            <a:cxnSpLocks/>
          </p:cNvCxnSpPr>
          <p:nvPr/>
        </p:nvCxnSpPr>
        <p:spPr>
          <a:xfrm>
            <a:off x="7078909" y="2545482"/>
            <a:ext cx="0" cy="276207"/>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39ADAB3-9742-0341-AD47-5CE32A82B78A}"/>
              </a:ext>
            </a:extLst>
          </p:cNvPr>
          <p:cNvCxnSpPr>
            <a:cxnSpLocks/>
          </p:cNvCxnSpPr>
          <p:nvPr/>
        </p:nvCxnSpPr>
        <p:spPr>
          <a:xfrm>
            <a:off x="7174294" y="3568914"/>
            <a:ext cx="0" cy="276207"/>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5E9827-CE39-485D-8014-0970F3D795AA}"/>
              </a:ext>
            </a:extLst>
          </p:cNvPr>
          <p:cNvSpPr txBox="1"/>
          <p:nvPr/>
        </p:nvSpPr>
        <p:spPr>
          <a:xfrm>
            <a:off x="4118262" y="2073811"/>
            <a:ext cx="1583764" cy="26161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685966"/>
            <a:r>
              <a:rPr lang="en-US" sz="1100" b="1" dirty="0">
                <a:solidFill>
                  <a:srgbClr val="F4F4F4"/>
                </a:solidFill>
                <a:latin typeface="Calibri" panose="020F0502020204030204"/>
              </a:rPr>
              <a:t>Metal Analysis Library</a:t>
            </a:r>
          </a:p>
        </p:txBody>
      </p:sp>
      <p:cxnSp>
        <p:nvCxnSpPr>
          <p:cNvPr id="169" name="Straight Arrow Connector 168">
            <a:extLst>
              <a:ext uri="{FF2B5EF4-FFF2-40B4-BE49-F238E27FC236}">
                <a16:creationId xmlns:a16="http://schemas.microsoft.com/office/drawing/2014/main" id="{5068A2D7-0C47-6F40-8647-E73A855BAE1D}"/>
              </a:ext>
            </a:extLst>
          </p:cNvPr>
          <p:cNvCxnSpPr>
            <a:cxnSpLocks/>
            <a:endCxn id="5" idx="1"/>
          </p:cNvCxnSpPr>
          <p:nvPr/>
        </p:nvCxnSpPr>
        <p:spPr>
          <a:xfrm flipV="1">
            <a:off x="3166401" y="1756791"/>
            <a:ext cx="2968791" cy="7089"/>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FF2825CA-6431-1342-96A1-269FCCF841FA}"/>
              </a:ext>
            </a:extLst>
          </p:cNvPr>
          <p:cNvCxnSpPr>
            <a:cxnSpLocks/>
          </p:cNvCxnSpPr>
          <p:nvPr/>
        </p:nvCxnSpPr>
        <p:spPr>
          <a:xfrm>
            <a:off x="3672274" y="4204610"/>
            <a:ext cx="445988" cy="0"/>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44A34D-AE70-4F60-9CCA-F4F956EAB3F1}"/>
              </a:ext>
            </a:extLst>
          </p:cNvPr>
          <p:cNvSpPr txBox="1"/>
          <p:nvPr/>
        </p:nvSpPr>
        <p:spPr>
          <a:xfrm>
            <a:off x="6135191" y="1625985"/>
            <a:ext cx="1588890" cy="26161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defTabSz="685966"/>
            <a:r>
              <a:rPr lang="en-US" sz="1100" dirty="0">
                <a:solidFill>
                  <a:srgbClr val="161616"/>
                </a:solidFill>
                <a:latin typeface="Calibri" panose="020F0502020204030204"/>
              </a:rPr>
              <a:t>GUI</a:t>
            </a:r>
            <a:endParaRPr lang="en-US" sz="1013" dirty="0">
              <a:solidFill>
                <a:srgbClr val="161616"/>
              </a:solidFill>
              <a:latin typeface="Calibri" panose="020F0502020204030204"/>
            </a:endParaRPr>
          </a:p>
        </p:txBody>
      </p:sp>
      <p:sp>
        <p:nvSpPr>
          <p:cNvPr id="6" name="TextBox 5">
            <a:extLst>
              <a:ext uri="{FF2B5EF4-FFF2-40B4-BE49-F238E27FC236}">
                <a16:creationId xmlns:a16="http://schemas.microsoft.com/office/drawing/2014/main" id="{9A4AA206-EFE2-491F-B0E8-0B55553C5324}"/>
              </a:ext>
            </a:extLst>
          </p:cNvPr>
          <p:cNvSpPr txBox="1"/>
          <p:nvPr/>
        </p:nvSpPr>
        <p:spPr>
          <a:xfrm>
            <a:off x="6135192" y="1022895"/>
            <a:ext cx="1889279" cy="41549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defTabSz="685966"/>
            <a:r>
              <a:rPr lang="en-US" sz="1050" dirty="0">
                <a:solidFill>
                  <a:srgbClr val="161616"/>
                </a:solidFill>
                <a:latin typeface="Calibri" panose="020F0502020204030204"/>
              </a:rPr>
              <a:t>Scripting Interface </a:t>
            </a:r>
          </a:p>
          <a:p>
            <a:pPr algn="ctr" defTabSz="685966"/>
            <a:r>
              <a:rPr lang="en-US" sz="1050" dirty="0">
                <a:solidFill>
                  <a:srgbClr val="161616"/>
                </a:solidFill>
                <a:latin typeface="Calibri" panose="020F0502020204030204"/>
              </a:rPr>
              <a:t>(e.g., Jupyter Notebook)</a:t>
            </a:r>
          </a:p>
        </p:txBody>
      </p:sp>
      <p:sp>
        <p:nvSpPr>
          <p:cNvPr id="7" name="TextBox 6">
            <a:extLst>
              <a:ext uri="{FF2B5EF4-FFF2-40B4-BE49-F238E27FC236}">
                <a16:creationId xmlns:a16="http://schemas.microsoft.com/office/drawing/2014/main" id="{4F4D16BD-5B24-4DB8-8220-7437381FF35D}"/>
              </a:ext>
            </a:extLst>
          </p:cNvPr>
          <p:cNvSpPr txBox="1"/>
          <p:nvPr/>
        </p:nvSpPr>
        <p:spPr>
          <a:xfrm>
            <a:off x="6135192" y="2799239"/>
            <a:ext cx="2337641" cy="7446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966"/>
            <a:r>
              <a:rPr lang="en-US" sz="1013" b="1" dirty="0">
                <a:solidFill>
                  <a:srgbClr val="F4F4F4"/>
                </a:solidFill>
                <a:latin typeface="Calibri" panose="020F0502020204030204"/>
              </a:rPr>
              <a:t>Metal Core API</a:t>
            </a:r>
            <a:br>
              <a:rPr lang="en-US" sz="1013" dirty="0">
                <a:solidFill>
                  <a:srgbClr val="F4F4F4"/>
                </a:solidFill>
                <a:latin typeface="Calibri" panose="020F0502020204030204"/>
              </a:rPr>
            </a:br>
            <a:r>
              <a:rPr lang="en-US" sz="1013" dirty="0" err="1">
                <a:solidFill>
                  <a:srgbClr val="F4F4F4"/>
                </a:solidFill>
                <a:latin typeface="Calibri" panose="020F0502020204030204"/>
              </a:rPr>
              <a:t>q</a:t>
            </a:r>
            <a:r>
              <a:rPr lang="en-US" sz="1200" dirty="0" err="1">
                <a:solidFill>
                  <a:srgbClr val="F4F4F4"/>
                </a:solidFill>
                <a:latin typeface="Calibri" panose="020F0502020204030204"/>
              </a:rPr>
              <a:t>design</a:t>
            </a:r>
            <a:r>
              <a:rPr lang="en-US" sz="1200" dirty="0">
                <a:solidFill>
                  <a:srgbClr val="F4F4F4"/>
                </a:solidFill>
                <a:latin typeface="Calibri" panose="020F0502020204030204"/>
              </a:rPr>
              <a:t>, </a:t>
            </a:r>
            <a:r>
              <a:rPr lang="en-US" sz="1200" dirty="0" err="1">
                <a:solidFill>
                  <a:srgbClr val="F4F4F4"/>
                </a:solidFill>
                <a:latin typeface="Calibri" panose="020F0502020204030204"/>
              </a:rPr>
              <a:t>qcomponents</a:t>
            </a:r>
            <a:r>
              <a:rPr lang="en-US" sz="1200" dirty="0">
                <a:solidFill>
                  <a:srgbClr val="F4F4F4"/>
                </a:solidFill>
                <a:latin typeface="Calibri" panose="020F0502020204030204"/>
              </a:rPr>
              <a:t>, </a:t>
            </a:r>
            <a:r>
              <a:rPr lang="en-US" sz="1200" dirty="0" err="1">
                <a:solidFill>
                  <a:srgbClr val="F4F4F4"/>
                </a:solidFill>
                <a:latin typeface="Calibri" panose="020F0502020204030204"/>
              </a:rPr>
              <a:t>qgeometry</a:t>
            </a:r>
            <a:endParaRPr lang="en-US" sz="1200" dirty="0">
              <a:solidFill>
                <a:srgbClr val="F4F4F4"/>
              </a:solidFill>
              <a:latin typeface="Calibri" panose="020F0502020204030204"/>
            </a:endParaRPr>
          </a:p>
          <a:p>
            <a:pPr algn="ctr" defTabSz="685966"/>
            <a:endParaRPr lang="en-US" sz="1013" dirty="0">
              <a:solidFill>
                <a:srgbClr val="F4F4F4"/>
              </a:solidFill>
              <a:latin typeface="Calibri" panose="020F0502020204030204"/>
            </a:endParaRPr>
          </a:p>
          <a:p>
            <a:pPr algn="ctr" defTabSz="685966"/>
            <a:endParaRPr lang="en-US" sz="1013" dirty="0">
              <a:solidFill>
                <a:srgbClr val="F4F4F4"/>
              </a:solidFill>
              <a:latin typeface="Calibri" panose="020F0502020204030204"/>
            </a:endParaRPr>
          </a:p>
        </p:txBody>
      </p:sp>
      <p:sp>
        <p:nvSpPr>
          <p:cNvPr id="8" name="TextBox 7">
            <a:extLst>
              <a:ext uri="{FF2B5EF4-FFF2-40B4-BE49-F238E27FC236}">
                <a16:creationId xmlns:a16="http://schemas.microsoft.com/office/drawing/2014/main" id="{EB405566-502F-46AC-B3A2-B1BC2D01513B}"/>
              </a:ext>
            </a:extLst>
          </p:cNvPr>
          <p:cNvSpPr txBox="1"/>
          <p:nvPr/>
        </p:nvSpPr>
        <p:spPr>
          <a:xfrm>
            <a:off x="4118263" y="2821690"/>
            <a:ext cx="1571976" cy="4308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685966"/>
            <a:r>
              <a:rPr lang="en-US" sz="1100" b="1" dirty="0">
                <a:solidFill>
                  <a:srgbClr val="F4F4F4"/>
                </a:solidFill>
                <a:latin typeface="Calibri" panose="020F0502020204030204"/>
              </a:rPr>
              <a:t>Metal Component Library </a:t>
            </a:r>
          </a:p>
        </p:txBody>
      </p:sp>
      <p:sp>
        <p:nvSpPr>
          <p:cNvPr id="12" name="Oval 11">
            <a:extLst>
              <a:ext uri="{FF2B5EF4-FFF2-40B4-BE49-F238E27FC236}">
                <a16:creationId xmlns:a16="http://schemas.microsoft.com/office/drawing/2014/main" id="{E0557F1A-A57C-4889-AA9A-85CC5C5F747E}"/>
              </a:ext>
            </a:extLst>
          </p:cNvPr>
          <p:cNvSpPr/>
          <p:nvPr/>
        </p:nvSpPr>
        <p:spPr>
          <a:xfrm>
            <a:off x="2359230" y="3911339"/>
            <a:ext cx="1378259" cy="58654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defTabSz="685966"/>
            <a:r>
              <a:rPr lang="en-US" sz="1400" b="1" dirty="0">
                <a:solidFill>
                  <a:srgbClr val="161616"/>
                </a:solidFill>
                <a:latin typeface="Calibri" panose="020F0502020204030204"/>
              </a:rPr>
              <a:t>Plugin Developer</a:t>
            </a:r>
          </a:p>
        </p:txBody>
      </p:sp>
      <p:sp>
        <p:nvSpPr>
          <p:cNvPr id="13" name="TextBox 12">
            <a:extLst>
              <a:ext uri="{FF2B5EF4-FFF2-40B4-BE49-F238E27FC236}">
                <a16:creationId xmlns:a16="http://schemas.microsoft.com/office/drawing/2014/main" id="{DE8206B2-4B5F-441E-9454-C221F681A767}"/>
              </a:ext>
            </a:extLst>
          </p:cNvPr>
          <p:cNvSpPr txBox="1"/>
          <p:nvPr/>
        </p:nvSpPr>
        <p:spPr>
          <a:xfrm>
            <a:off x="6135190" y="2072117"/>
            <a:ext cx="1182122" cy="41748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966"/>
            <a:r>
              <a:rPr lang="en-US" sz="1100" dirty="0">
                <a:solidFill>
                  <a:srgbClr val="F4F4F4"/>
                </a:solidFill>
                <a:latin typeface="Calibri" panose="020F0502020204030204"/>
              </a:rPr>
              <a:t>Metal Analysis</a:t>
            </a:r>
          </a:p>
          <a:p>
            <a:pPr algn="ctr" defTabSz="685966"/>
            <a:endParaRPr lang="en-US" sz="1013" dirty="0">
              <a:solidFill>
                <a:srgbClr val="F4F4F4"/>
              </a:solidFill>
              <a:latin typeface="Calibri" panose="020F0502020204030204"/>
            </a:endParaRPr>
          </a:p>
        </p:txBody>
      </p:sp>
      <p:sp>
        <p:nvSpPr>
          <p:cNvPr id="14" name="TextBox 13">
            <a:extLst>
              <a:ext uri="{FF2B5EF4-FFF2-40B4-BE49-F238E27FC236}">
                <a16:creationId xmlns:a16="http://schemas.microsoft.com/office/drawing/2014/main" id="{8CEAFF3D-AA90-457D-AA9C-E820B3300CD7}"/>
              </a:ext>
            </a:extLst>
          </p:cNvPr>
          <p:cNvSpPr txBox="1"/>
          <p:nvPr/>
        </p:nvSpPr>
        <p:spPr>
          <a:xfrm>
            <a:off x="6135192" y="3845120"/>
            <a:ext cx="2337641" cy="40408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966"/>
            <a:r>
              <a:rPr lang="en-US" sz="1013" b="1" dirty="0">
                <a:solidFill>
                  <a:srgbClr val="F4F4F4"/>
                </a:solidFill>
                <a:latin typeface="Calibri" panose="020F0502020204030204"/>
              </a:rPr>
              <a:t>Metal Renderers</a:t>
            </a:r>
          </a:p>
          <a:p>
            <a:pPr algn="ctr" defTabSz="685966"/>
            <a:r>
              <a:rPr lang="en-US" sz="1013" dirty="0">
                <a:solidFill>
                  <a:srgbClr val="F4F4F4"/>
                </a:solidFill>
                <a:latin typeface="Calibri" panose="020F0502020204030204"/>
              </a:rPr>
              <a:t>multi-target layout compiler</a:t>
            </a:r>
          </a:p>
        </p:txBody>
      </p:sp>
      <p:sp>
        <p:nvSpPr>
          <p:cNvPr id="15" name="TextBox 14">
            <a:extLst>
              <a:ext uri="{FF2B5EF4-FFF2-40B4-BE49-F238E27FC236}">
                <a16:creationId xmlns:a16="http://schemas.microsoft.com/office/drawing/2014/main" id="{2CBFDFC2-6939-48BB-B61A-BA965AF0FB65}"/>
              </a:ext>
            </a:extLst>
          </p:cNvPr>
          <p:cNvSpPr txBox="1"/>
          <p:nvPr/>
        </p:nvSpPr>
        <p:spPr>
          <a:xfrm>
            <a:off x="4118265" y="3948995"/>
            <a:ext cx="1574459" cy="4308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gn="ctr" defTabSz="685966"/>
            <a:r>
              <a:rPr lang="en-US" sz="1100" b="1" dirty="0">
                <a:solidFill>
                  <a:srgbClr val="F4F4F4"/>
                </a:solidFill>
                <a:latin typeface="Calibri" panose="020F0502020204030204"/>
              </a:rPr>
              <a:t>Metal Renderer Library</a:t>
            </a:r>
          </a:p>
          <a:p>
            <a:pPr algn="ctr" defTabSz="685966"/>
            <a:endParaRPr lang="en-US" sz="1100" b="1" dirty="0">
              <a:solidFill>
                <a:srgbClr val="F4F4F4"/>
              </a:solidFill>
              <a:latin typeface="Calibri" panose="020F0502020204030204"/>
            </a:endParaRPr>
          </a:p>
        </p:txBody>
      </p:sp>
      <p:cxnSp>
        <p:nvCxnSpPr>
          <p:cNvPr id="52" name="Straight Arrow Connector 51">
            <a:extLst>
              <a:ext uri="{FF2B5EF4-FFF2-40B4-BE49-F238E27FC236}">
                <a16:creationId xmlns:a16="http://schemas.microsoft.com/office/drawing/2014/main" id="{D91F9DB9-1778-4D91-BD8A-5932BBAB6B8A}"/>
              </a:ext>
            </a:extLst>
          </p:cNvPr>
          <p:cNvCxnSpPr>
            <a:cxnSpLocks/>
            <a:stCxn id="8" idx="3"/>
          </p:cNvCxnSpPr>
          <p:nvPr/>
        </p:nvCxnSpPr>
        <p:spPr>
          <a:xfrm flipV="1">
            <a:off x="5690239" y="3025641"/>
            <a:ext cx="460258" cy="11493"/>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FBB5F43-EE1B-417C-9D7C-D71F5EAB6258}"/>
              </a:ext>
            </a:extLst>
          </p:cNvPr>
          <p:cNvCxnSpPr>
            <a:cxnSpLocks/>
            <a:stCxn id="15" idx="3"/>
          </p:cNvCxnSpPr>
          <p:nvPr/>
        </p:nvCxnSpPr>
        <p:spPr>
          <a:xfrm flipV="1">
            <a:off x="5692724" y="4152944"/>
            <a:ext cx="432923" cy="11494"/>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43A2762-9F77-4388-8E56-40BA1B6737B1}"/>
              </a:ext>
            </a:extLst>
          </p:cNvPr>
          <p:cNvSpPr txBox="1"/>
          <p:nvPr/>
        </p:nvSpPr>
        <p:spPr>
          <a:xfrm>
            <a:off x="6670731" y="4858183"/>
            <a:ext cx="1014165" cy="24820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966"/>
            <a:r>
              <a:rPr lang="en-US" sz="1013" dirty="0">
                <a:solidFill>
                  <a:srgbClr val="161616"/>
                </a:solidFill>
                <a:latin typeface="Calibri" panose="020F0502020204030204"/>
              </a:rPr>
              <a:t>External API</a:t>
            </a:r>
          </a:p>
        </p:txBody>
      </p:sp>
      <p:sp>
        <p:nvSpPr>
          <p:cNvPr id="89" name="TextBox 88">
            <a:extLst>
              <a:ext uri="{FF2B5EF4-FFF2-40B4-BE49-F238E27FC236}">
                <a16:creationId xmlns:a16="http://schemas.microsoft.com/office/drawing/2014/main" id="{C2095174-85E8-451C-B632-B65BCC27939E}"/>
              </a:ext>
            </a:extLst>
          </p:cNvPr>
          <p:cNvSpPr txBox="1"/>
          <p:nvPr/>
        </p:nvSpPr>
        <p:spPr>
          <a:xfrm>
            <a:off x="6670725" y="5396533"/>
            <a:ext cx="1014166" cy="40408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966"/>
            <a:r>
              <a:rPr lang="en-US" sz="1013" dirty="0">
                <a:solidFill>
                  <a:srgbClr val="161616"/>
                </a:solidFill>
                <a:latin typeface="Calibri" panose="020F0502020204030204"/>
              </a:rPr>
              <a:t>Commercial Software </a:t>
            </a:r>
          </a:p>
        </p:txBody>
      </p:sp>
      <p:cxnSp>
        <p:nvCxnSpPr>
          <p:cNvPr id="101" name="Straight Arrow Connector 100">
            <a:extLst>
              <a:ext uri="{FF2B5EF4-FFF2-40B4-BE49-F238E27FC236}">
                <a16:creationId xmlns:a16="http://schemas.microsoft.com/office/drawing/2014/main" id="{44516F70-A489-4ECE-BEFC-FC974F065CCB}"/>
              </a:ext>
            </a:extLst>
          </p:cNvPr>
          <p:cNvCxnSpPr>
            <a:cxnSpLocks/>
            <a:stCxn id="88" idx="0"/>
            <a:endCxn id="14" idx="2"/>
          </p:cNvCxnSpPr>
          <p:nvPr/>
        </p:nvCxnSpPr>
        <p:spPr>
          <a:xfrm flipV="1">
            <a:off x="7177814" y="4249204"/>
            <a:ext cx="126199" cy="608978"/>
          </a:xfrm>
          <a:prstGeom prst="straightConnector1">
            <a:avLst/>
          </a:prstGeom>
          <a:ln w="381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6995A3-522F-4CAB-BC2C-CA40CA8E5F3F}"/>
              </a:ext>
            </a:extLst>
          </p:cNvPr>
          <p:cNvCxnSpPr>
            <a:cxnSpLocks/>
            <a:stCxn id="89" idx="0"/>
            <a:endCxn id="88" idx="2"/>
          </p:cNvCxnSpPr>
          <p:nvPr/>
        </p:nvCxnSpPr>
        <p:spPr>
          <a:xfrm flipV="1">
            <a:off x="7177809" y="5106392"/>
            <a:ext cx="5" cy="290141"/>
          </a:xfrm>
          <a:prstGeom prst="straightConnector1">
            <a:avLst/>
          </a:prstGeom>
          <a:ln w="381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A775BA5-F66B-4143-9683-598737668F1E}"/>
              </a:ext>
            </a:extLst>
          </p:cNvPr>
          <p:cNvSpPr txBox="1"/>
          <p:nvPr/>
        </p:nvSpPr>
        <p:spPr>
          <a:xfrm>
            <a:off x="6532635" y="3223772"/>
            <a:ext cx="1422933" cy="27699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defTabSz="685966"/>
            <a:r>
              <a:rPr lang="en-US" sz="1200" dirty="0" err="1">
                <a:solidFill>
                  <a:srgbClr val="161616"/>
                </a:solidFill>
                <a:latin typeface="Calibri" panose="020F0502020204030204"/>
              </a:rPr>
              <a:t>qgeometry</a:t>
            </a:r>
            <a:r>
              <a:rPr lang="en-US" sz="1200" dirty="0">
                <a:solidFill>
                  <a:srgbClr val="161616"/>
                </a:solidFill>
                <a:latin typeface="Calibri" panose="020F0502020204030204"/>
              </a:rPr>
              <a:t> Library </a:t>
            </a:r>
          </a:p>
        </p:txBody>
      </p:sp>
      <p:sp>
        <p:nvSpPr>
          <p:cNvPr id="114" name="TextBox 113">
            <a:extLst>
              <a:ext uri="{FF2B5EF4-FFF2-40B4-BE49-F238E27FC236}">
                <a16:creationId xmlns:a16="http://schemas.microsoft.com/office/drawing/2014/main" id="{FF5B83F3-4802-C149-A81C-2E0B20A07BFD}"/>
              </a:ext>
            </a:extLst>
          </p:cNvPr>
          <p:cNvSpPr txBox="1"/>
          <p:nvPr/>
        </p:nvSpPr>
        <p:spPr>
          <a:xfrm>
            <a:off x="5450496" y="4858183"/>
            <a:ext cx="1014165" cy="24820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966"/>
            <a:r>
              <a:rPr lang="en-US" sz="1013" dirty="0">
                <a:solidFill>
                  <a:srgbClr val="161616"/>
                </a:solidFill>
                <a:latin typeface="Calibri" panose="020F0502020204030204"/>
              </a:rPr>
              <a:t>External API</a:t>
            </a:r>
          </a:p>
        </p:txBody>
      </p:sp>
      <p:sp>
        <p:nvSpPr>
          <p:cNvPr id="115" name="TextBox 114">
            <a:extLst>
              <a:ext uri="{FF2B5EF4-FFF2-40B4-BE49-F238E27FC236}">
                <a16:creationId xmlns:a16="http://schemas.microsoft.com/office/drawing/2014/main" id="{BF24AF6A-4BB6-DB42-BFAC-DB8CE8AFD0B2}"/>
              </a:ext>
            </a:extLst>
          </p:cNvPr>
          <p:cNvSpPr txBox="1"/>
          <p:nvPr/>
        </p:nvSpPr>
        <p:spPr>
          <a:xfrm>
            <a:off x="5450490" y="5396533"/>
            <a:ext cx="1014166" cy="40408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966"/>
            <a:r>
              <a:rPr lang="en-US" sz="1013" dirty="0">
                <a:solidFill>
                  <a:srgbClr val="161616"/>
                </a:solidFill>
                <a:latin typeface="Calibri" panose="020F0502020204030204"/>
              </a:rPr>
              <a:t>Commercial Software </a:t>
            </a:r>
          </a:p>
        </p:txBody>
      </p:sp>
      <p:cxnSp>
        <p:nvCxnSpPr>
          <p:cNvPr id="116" name="Straight Arrow Connector 115">
            <a:extLst>
              <a:ext uri="{FF2B5EF4-FFF2-40B4-BE49-F238E27FC236}">
                <a16:creationId xmlns:a16="http://schemas.microsoft.com/office/drawing/2014/main" id="{400FEFD5-8275-554D-AF3B-5EFD7FB1AEEE}"/>
              </a:ext>
            </a:extLst>
          </p:cNvPr>
          <p:cNvCxnSpPr>
            <a:cxnSpLocks/>
            <a:stCxn id="114" idx="0"/>
            <a:endCxn id="14" idx="2"/>
          </p:cNvCxnSpPr>
          <p:nvPr/>
        </p:nvCxnSpPr>
        <p:spPr>
          <a:xfrm flipV="1">
            <a:off x="5957578" y="4249204"/>
            <a:ext cx="1346434" cy="608978"/>
          </a:xfrm>
          <a:prstGeom prst="straightConnector1">
            <a:avLst/>
          </a:prstGeom>
          <a:ln w="381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24BEA2A-6223-F742-A5C3-26CFD22B17A4}"/>
              </a:ext>
            </a:extLst>
          </p:cNvPr>
          <p:cNvCxnSpPr>
            <a:cxnSpLocks/>
            <a:stCxn id="115" idx="0"/>
            <a:endCxn id="114" idx="2"/>
          </p:cNvCxnSpPr>
          <p:nvPr/>
        </p:nvCxnSpPr>
        <p:spPr>
          <a:xfrm flipV="1">
            <a:off x="5957574" y="5106392"/>
            <a:ext cx="5" cy="290141"/>
          </a:xfrm>
          <a:prstGeom prst="straightConnector1">
            <a:avLst/>
          </a:prstGeom>
          <a:ln w="381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66BE60E-402C-CE4A-AA6C-F3DC8C79B04D}"/>
              </a:ext>
            </a:extLst>
          </p:cNvPr>
          <p:cNvSpPr txBox="1"/>
          <p:nvPr/>
        </p:nvSpPr>
        <p:spPr>
          <a:xfrm>
            <a:off x="7955568" y="4858184"/>
            <a:ext cx="1264603" cy="40408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966"/>
            <a:r>
              <a:rPr lang="en-US" sz="1013" dirty="0">
                <a:solidFill>
                  <a:srgbClr val="161616"/>
                </a:solidFill>
                <a:latin typeface="Calibri" panose="020F0502020204030204"/>
              </a:rPr>
              <a:t>External file structure (e.g. GDS)</a:t>
            </a:r>
          </a:p>
        </p:txBody>
      </p:sp>
      <p:cxnSp>
        <p:nvCxnSpPr>
          <p:cNvPr id="120" name="Straight Arrow Connector 119">
            <a:extLst>
              <a:ext uri="{FF2B5EF4-FFF2-40B4-BE49-F238E27FC236}">
                <a16:creationId xmlns:a16="http://schemas.microsoft.com/office/drawing/2014/main" id="{7C8B5930-39B9-C448-B717-9A0D08C176B9}"/>
              </a:ext>
            </a:extLst>
          </p:cNvPr>
          <p:cNvCxnSpPr>
            <a:cxnSpLocks/>
            <a:stCxn id="14" idx="2"/>
            <a:endCxn id="119" idx="0"/>
          </p:cNvCxnSpPr>
          <p:nvPr/>
        </p:nvCxnSpPr>
        <p:spPr>
          <a:xfrm>
            <a:off x="7304013" y="4249205"/>
            <a:ext cx="1283857" cy="608979"/>
          </a:xfrm>
          <a:prstGeom prst="straightConnector1">
            <a:avLst/>
          </a:prstGeom>
          <a:ln w="381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7CFDCF79-2A21-A541-8F78-A63B13A0F149}"/>
              </a:ext>
            </a:extLst>
          </p:cNvPr>
          <p:cNvSpPr txBox="1"/>
          <p:nvPr/>
        </p:nvSpPr>
        <p:spPr>
          <a:xfrm>
            <a:off x="4118262" y="3341272"/>
            <a:ext cx="1571976" cy="26161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defTabSz="685966"/>
            <a:r>
              <a:rPr lang="en-US" sz="1100" b="1" dirty="0">
                <a:solidFill>
                  <a:srgbClr val="F4F4F4"/>
                </a:solidFill>
                <a:latin typeface="Calibri" panose="020F0502020204030204"/>
              </a:rPr>
              <a:t>Metal Design Library </a:t>
            </a:r>
          </a:p>
        </p:txBody>
      </p:sp>
      <p:cxnSp>
        <p:nvCxnSpPr>
          <p:cNvPr id="158" name="Straight Arrow Connector 157">
            <a:extLst>
              <a:ext uri="{FF2B5EF4-FFF2-40B4-BE49-F238E27FC236}">
                <a16:creationId xmlns:a16="http://schemas.microsoft.com/office/drawing/2014/main" id="{20F1CAEC-C5B9-BE45-95AA-6B52A048A1D5}"/>
              </a:ext>
            </a:extLst>
          </p:cNvPr>
          <p:cNvCxnSpPr>
            <a:cxnSpLocks/>
          </p:cNvCxnSpPr>
          <p:nvPr/>
        </p:nvCxnSpPr>
        <p:spPr>
          <a:xfrm>
            <a:off x="5702027" y="3479771"/>
            <a:ext cx="448471" cy="0"/>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BA1FAB4-04A5-8042-BCD5-662B163639BC}"/>
              </a:ext>
            </a:extLst>
          </p:cNvPr>
          <p:cNvCxnSpPr>
            <a:cxnSpLocks/>
          </p:cNvCxnSpPr>
          <p:nvPr/>
        </p:nvCxnSpPr>
        <p:spPr>
          <a:xfrm>
            <a:off x="3672274" y="3096718"/>
            <a:ext cx="445988" cy="0"/>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576E5EE-2733-42A7-98B8-1680FC0D0453}"/>
              </a:ext>
            </a:extLst>
          </p:cNvPr>
          <p:cNvSpPr/>
          <p:nvPr/>
        </p:nvSpPr>
        <p:spPr>
          <a:xfrm>
            <a:off x="2380533" y="2805627"/>
            <a:ext cx="1378259" cy="586545"/>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defTabSz="685966"/>
            <a:r>
              <a:rPr lang="en-US" sz="1400" b="1" dirty="0">
                <a:solidFill>
                  <a:srgbClr val="161616"/>
                </a:solidFill>
                <a:latin typeface="Calibri" panose="020F0502020204030204"/>
              </a:rPr>
              <a:t>Creator User</a:t>
            </a:r>
          </a:p>
        </p:txBody>
      </p:sp>
      <p:cxnSp>
        <p:nvCxnSpPr>
          <p:cNvPr id="165" name="Straight Arrow Connector 164">
            <a:extLst>
              <a:ext uri="{FF2B5EF4-FFF2-40B4-BE49-F238E27FC236}">
                <a16:creationId xmlns:a16="http://schemas.microsoft.com/office/drawing/2014/main" id="{ABBA9F7C-4609-E64D-8A44-E4384C31A7FB}"/>
              </a:ext>
            </a:extLst>
          </p:cNvPr>
          <p:cNvCxnSpPr>
            <a:cxnSpLocks/>
            <a:stCxn id="10" idx="6"/>
          </p:cNvCxnSpPr>
          <p:nvPr/>
        </p:nvCxnSpPr>
        <p:spPr>
          <a:xfrm flipV="1">
            <a:off x="3725106" y="1284246"/>
            <a:ext cx="2400540" cy="479630"/>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563595-196F-4F0E-8069-3902144CB9B8}"/>
              </a:ext>
            </a:extLst>
          </p:cNvPr>
          <p:cNvSpPr/>
          <p:nvPr/>
        </p:nvSpPr>
        <p:spPr>
          <a:xfrm>
            <a:off x="2346849" y="1310119"/>
            <a:ext cx="1378259" cy="90751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defTabSz="685966"/>
            <a:r>
              <a:rPr lang="en-US" sz="1400" b="1" dirty="0">
                <a:solidFill>
                  <a:srgbClr val="161616"/>
                </a:solidFill>
                <a:latin typeface="Calibri" panose="020F0502020204030204"/>
              </a:rPr>
              <a:t>Front-End User</a:t>
            </a:r>
          </a:p>
        </p:txBody>
      </p:sp>
      <p:cxnSp>
        <p:nvCxnSpPr>
          <p:cNvPr id="171" name="Straight Arrow Connector 170">
            <a:extLst>
              <a:ext uri="{FF2B5EF4-FFF2-40B4-BE49-F238E27FC236}">
                <a16:creationId xmlns:a16="http://schemas.microsoft.com/office/drawing/2014/main" id="{14F67F29-9101-F842-9288-C8DADCBFF8EC}"/>
              </a:ext>
            </a:extLst>
          </p:cNvPr>
          <p:cNvCxnSpPr>
            <a:cxnSpLocks/>
            <a:stCxn id="10" idx="6"/>
            <a:endCxn id="9" idx="0"/>
          </p:cNvCxnSpPr>
          <p:nvPr/>
        </p:nvCxnSpPr>
        <p:spPr>
          <a:xfrm>
            <a:off x="3725108" y="1763877"/>
            <a:ext cx="1185037" cy="309935"/>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CEEC9B61-E7AB-7C4D-8345-8C0871436FA0}"/>
              </a:ext>
            </a:extLst>
          </p:cNvPr>
          <p:cNvCxnSpPr>
            <a:cxnSpLocks/>
            <a:stCxn id="9" idx="3"/>
          </p:cNvCxnSpPr>
          <p:nvPr/>
        </p:nvCxnSpPr>
        <p:spPr>
          <a:xfrm flipV="1">
            <a:off x="5702026" y="2193100"/>
            <a:ext cx="423620" cy="11517"/>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D4CA3F1-7896-164C-BE0E-F5B5E21540DD}"/>
              </a:ext>
            </a:extLst>
          </p:cNvPr>
          <p:cNvCxnSpPr>
            <a:cxnSpLocks/>
          </p:cNvCxnSpPr>
          <p:nvPr/>
        </p:nvCxnSpPr>
        <p:spPr>
          <a:xfrm>
            <a:off x="7466581" y="1902986"/>
            <a:ext cx="0" cy="896253"/>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45C751B4-75D2-7741-80A5-1C68E9EA1681}"/>
              </a:ext>
            </a:extLst>
          </p:cNvPr>
          <p:cNvCxnSpPr>
            <a:cxnSpLocks/>
          </p:cNvCxnSpPr>
          <p:nvPr/>
        </p:nvCxnSpPr>
        <p:spPr>
          <a:xfrm>
            <a:off x="7854253" y="1524060"/>
            <a:ext cx="0" cy="1257012"/>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DECD85C9-8E77-B741-944B-5D2C9E12940C}"/>
              </a:ext>
            </a:extLst>
          </p:cNvPr>
          <p:cNvCxnSpPr>
            <a:cxnSpLocks/>
          </p:cNvCxnSpPr>
          <p:nvPr/>
        </p:nvCxnSpPr>
        <p:spPr>
          <a:xfrm>
            <a:off x="7065775" y="1902985"/>
            <a:ext cx="0" cy="169130"/>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578AFB9-AB6B-4F84-8101-56A93CB7A39C}"/>
              </a:ext>
            </a:extLst>
          </p:cNvPr>
          <p:cNvSpPr txBox="1"/>
          <p:nvPr/>
        </p:nvSpPr>
        <p:spPr>
          <a:xfrm>
            <a:off x="274659" y="125680"/>
            <a:ext cx="4440896" cy="523220"/>
          </a:xfrm>
          <a:prstGeom prst="rect">
            <a:avLst/>
          </a:prstGeom>
          <a:noFill/>
        </p:spPr>
        <p:txBody>
          <a:bodyPr wrap="square" rtlCol="0">
            <a:spAutoFit/>
          </a:bodyPr>
          <a:lstStyle/>
          <a:p>
            <a:pPr defTabSz="685966"/>
            <a:r>
              <a:rPr lang="en-US" sz="2800" b="1" dirty="0">
                <a:solidFill>
                  <a:srgbClr val="20D5D2"/>
                </a:solidFill>
                <a:latin typeface="Calibri" panose="020F0502020204030204"/>
              </a:rPr>
              <a:t>Qiskit Metal Framework</a:t>
            </a:r>
          </a:p>
        </p:txBody>
      </p:sp>
      <p:sp>
        <p:nvSpPr>
          <p:cNvPr id="41" name="TextBox 40">
            <a:extLst>
              <a:ext uri="{FF2B5EF4-FFF2-40B4-BE49-F238E27FC236}">
                <a16:creationId xmlns:a16="http://schemas.microsoft.com/office/drawing/2014/main" id="{0A0DFB52-90DD-40C6-90C3-2B54F66D9BB4}"/>
              </a:ext>
            </a:extLst>
          </p:cNvPr>
          <p:cNvSpPr txBox="1"/>
          <p:nvPr/>
        </p:nvSpPr>
        <p:spPr>
          <a:xfrm>
            <a:off x="152400" y="6477000"/>
            <a:ext cx="4685414" cy="184666"/>
          </a:xfrm>
          <a:prstGeom prst="rect">
            <a:avLst/>
          </a:prstGeom>
          <a:noFill/>
        </p:spPr>
        <p:txBody>
          <a:bodyPr wrap="square">
            <a:spAutoFit/>
          </a:bodyPr>
          <a:lstStyle/>
          <a:p>
            <a:pPr defTabSz="685975">
              <a:defRPr/>
            </a:pPr>
            <a:r>
              <a:rPr lang="en-US" sz="600" dirty="0">
                <a:solidFill>
                  <a:srgbClr val="F4F4F4"/>
                </a:solidFill>
                <a:latin typeface="IBM Plex Sans" panose="020B0503050203000203" pitchFamily="34" charset="0"/>
              </a:rPr>
              <a:t>IBM Quantum / © 2022 IBM Corporation</a:t>
            </a:r>
          </a:p>
        </p:txBody>
      </p:sp>
    </p:spTree>
    <p:extLst>
      <p:ext uri="{BB962C8B-B14F-4D97-AF65-F5344CB8AC3E}">
        <p14:creationId xmlns:p14="http://schemas.microsoft.com/office/powerpoint/2010/main" val="12167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anim calcmode="lin" valueType="num">
                                      <p:cBhvr additive="base">
                                        <p:cTn id="21" dur="500" fill="hold"/>
                                        <p:tgtEl>
                                          <p:spTgt spid="165"/>
                                        </p:tgtEl>
                                        <p:attrNameLst>
                                          <p:attrName>ppt_x</p:attrName>
                                        </p:attrNameLst>
                                      </p:cBhvr>
                                      <p:tavLst>
                                        <p:tav tm="0">
                                          <p:val>
                                            <p:strVal val="#ppt_x"/>
                                          </p:val>
                                        </p:tav>
                                        <p:tav tm="100000">
                                          <p:val>
                                            <p:strVal val="#ppt_x"/>
                                          </p:val>
                                        </p:tav>
                                      </p:tavLst>
                                    </p:anim>
                                    <p:anim calcmode="lin" valueType="num">
                                      <p:cBhvr additive="base">
                                        <p:cTn id="22" dur="500" fill="hold"/>
                                        <p:tgtEl>
                                          <p:spTgt spid="16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9"/>
                                        </p:tgtEl>
                                        <p:attrNameLst>
                                          <p:attrName>style.visibility</p:attrName>
                                        </p:attrNameLst>
                                      </p:cBhvr>
                                      <p:to>
                                        <p:strVal val="visible"/>
                                      </p:to>
                                    </p:set>
                                    <p:anim calcmode="lin" valueType="num">
                                      <p:cBhvr additive="base">
                                        <p:cTn id="25" dur="500" fill="hold"/>
                                        <p:tgtEl>
                                          <p:spTgt spid="169"/>
                                        </p:tgtEl>
                                        <p:attrNameLst>
                                          <p:attrName>ppt_x</p:attrName>
                                        </p:attrNameLst>
                                      </p:cBhvr>
                                      <p:tavLst>
                                        <p:tav tm="0">
                                          <p:val>
                                            <p:strVal val="#ppt_x"/>
                                          </p:val>
                                        </p:tav>
                                        <p:tav tm="100000">
                                          <p:val>
                                            <p:strVal val="#ppt_x"/>
                                          </p:val>
                                        </p:tav>
                                      </p:tavLst>
                                    </p:anim>
                                    <p:anim calcmode="lin" valueType="num">
                                      <p:cBhvr additive="base">
                                        <p:cTn id="26" dur="500" fill="hold"/>
                                        <p:tgtEl>
                                          <p:spTgt spid="16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anim calcmode="lin" valueType="num">
                                      <p:cBhvr additive="base">
                                        <p:cTn id="29" dur="500" fill="hold"/>
                                        <p:tgtEl>
                                          <p:spTgt spid="171"/>
                                        </p:tgtEl>
                                        <p:attrNameLst>
                                          <p:attrName>ppt_x</p:attrName>
                                        </p:attrNameLst>
                                      </p:cBhvr>
                                      <p:tavLst>
                                        <p:tav tm="0">
                                          <p:val>
                                            <p:strVal val="#ppt_x"/>
                                          </p:val>
                                        </p:tav>
                                        <p:tav tm="100000">
                                          <p:val>
                                            <p:strVal val="#ppt_x"/>
                                          </p:val>
                                        </p:tav>
                                      </p:tavLst>
                                    </p:anim>
                                    <p:anim calcmode="lin" valueType="num">
                                      <p:cBhvr additive="base">
                                        <p:cTn id="30" dur="500" fill="hold"/>
                                        <p:tgtEl>
                                          <p:spTgt spid="17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 calcmode="lin" valueType="num">
                                      <p:cBhvr additive="base">
                                        <p:cTn id="37" dur="500" fill="hold"/>
                                        <p:tgtEl>
                                          <p:spTgt spid="174"/>
                                        </p:tgtEl>
                                        <p:attrNameLst>
                                          <p:attrName>ppt_x</p:attrName>
                                        </p:attrNameLst>
                                      </p:cBhvr>
                                      <p:tavLst>
                                        <p:tav tm="0">
                                          <p:val>
                                            <p:strVal val="#ppt_x"/>
                                          </p:val>
                                        </p:tav>
                                        <p:tav tm="100000">
                                          <p:val>
                                            <p:strVal val="#ppt_x"/>
                                          </p:val>
                                        </p:tav>
                                      </p:tavLst>
                                    </p:anim>
                                    <p:anim calcmode="lin" valueType="num">
                                      <p:cBhvr additive="base">
                                        <p:cTn id="38" dur="500" fill="hold"/>
                                        <p:tgtEl>
                                          <p:spTgt spid="17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8"/>
                                        </p:tgtEl>
                                        <p:attrNameLst>
                                          <p:attrName>style.visibility</p:attrName>
                                        </p:attrNameLst>
                                      </p:cBhvr>
                                      <p:to>
                                        <p:strVal val="visible"/>
                                      </p:to>
                                    </p:set>
                                    <p:anim calcmode="lin" valueType="num">
                                      <p:cBhvr additive="base">
                                        <p:cTn id="45" dur="500" fill="hold"/>
                                        <p:tgtEl>
                                          <p:spTgt spid="188"/>
                                        </p:tgtEl>
                                        <p:attrNameLst>
                                          <p:attrName>ppt_x</p:attrName>
                                        </p:attrNameLst>
                                      </p:cBhvr>
                                      <p:tavLst>
                                        <p:tav tm="0">
                                          <p:val>
                                            <p:strVal val="#ppt_x"/>
                                          </p:val>
                                        </p:tav>
                                        <p:tav tm="100000">
                                          <p:val>
                                            <p:strVal val="#ppt_x"/>
                                          </p:val>
                                        </p:tav>
                                      </p:tavLst>
                                    </p:anim>
                                    <p:anim calcmode="lin" valueType="num">
                                      <p:cBhvr additive="base">
                                        <p:cTn id="46" dur="500" fill="hold"/>
                                        <p:tgtEl>
                                          <p:spTgt spid="18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5"/>
                                        </p:tgtEl>
                                        <p:attrNameLst>
                                          <p:attrName>style.visibility</p:attrName>
                                        </p:attrNameLst>
                                      </p:cBhvr>
                                      <p:to>
                                        <p:strVal val="visible"/>
                                      </p:to>
                                    </p:set>
                                    <p:anim calcmode="lin" valueType="num">
                                      <p:cBhvr additive="base">
                                        <p:cTn id="57" dur="500" fill="hold"/>
                                        <p:tgtEl>
                                          <p:spTgt spid="185"/>
                                        </p:tgtEl>
                                        <p:attrNameLst>
                                          <p:attrName>ppt_x</p:attrName>
                                        </p:attrNameLst>
                                      </p:cBhvr>
                                      <p:tavLst>
                                        <p:tav tm="0">
                                          <p:val>
                                            <p:strVal val="#ppt_x"/>
                                          </p:val>
                                        </p:tav>
                                        <p:tav tm="100000">
                                          <p:val>
                                            <p:strVal val="#ppt_x"/>
                                          </p:val>
                                        </p:tav>
                                      </p:tavLst>
                                    </p:anim>
                                    <p:anim calcmode="lin" valueType="num">
                                      <p:cBhvr additive="base">
                                        <p:cTn id="58" dur="500" fill="hold"/>
                                        <p:tgtEl>
                                          <p:spTgt spid="18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81"/>
                                        </p:tgtEl>
                                        <p:attrNameLst>
                                          <p:attrName>style.visibility</p:attrName>
                                        </p:attrNameLst>
                                      </p:cBhvr>
                                      <p:to>
                                        <p:strVal val="visible"/>
                                      </p:to>
                                    </p:set>
                                    <p:anim calcmode="lin" valueType="num">
                                      <p:cBhvr additive="base">
                                        <p:cTn id="61" dur="500" fill="hold"/>
                                        <p:tgtEl>
                                          <p:spTgt spid="181"/>
                                        </p:tgtEl>
                                        <p:attrNameLst>
                                          <p:attrName>ppt_x</p:attrName>
                                        </p:attrNameLst>
                                      </p:cBhvr>
                                      <p:tavLst>
                                        <p:tav tm="0">
                                          <p:val>
                                            <p:strVal val="#ppt_x"/>
                                          </p:val>
                                        </p:tav>
                                        <p:tav tm="100000">
                                          <p:val>
                                            <p:strVal val="#ppt_x"/>
                                          </p:val>
                                        </p:tav>
                                      </p:tavLst>
                                    </p:anim>
                                    <p:anim calcmode="lin" valueType="num">
                                      <p:cBhvr additive="base">
                                        <p:cTn id="62" dur="500" fill="hold"/>
                                        <p:tgtEl>
                                          <p:spTgt spid="18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78"/>
                                        </p:tgtEl>
                                        <p:attrNameLst>
                                          <p:attrName>style.visibility</p:attrName>
                                        </p:attrNameLst>
                                      </p:cBhvr>
                                      <p:to>
                                        <p:strVal val="visible"/>
                                      </p:to>
                                    </p:set>
                                    <p:anim calcmode="lin" valueType="num">
                                      <p:cBhvr additive="base">
                                        <p:cTn id="65" dur="500" fill="hold"/>
                                        <p:tgtEl>
                                          <p:spTgt spid="178"/>
                                        </p:tgtEl>
                                        <p:attrNameLst>
                                          <p:attrName>ppt_x</p:attrName>
                                        </p:attrNameLst>
                                      </p:cBhvr>
                                      <p:tavLst>
                                        <p:tav tm="0">
                                          <p:val>
                                            <p:strVal val="#ppt_x"/>
                                          </p:val>
                                        </p:tav>
                                        <p:tav tm="100000">
                                          <p:val>
                                            <p:strVal val="#ppt_x"/>
                                          </p:val>
                                        </p:tav>
                                      </p:tavLst>
                                    </p:anim>
                                    <p:anim calcmode="lin" valueType="num">
                                      <p:cBhvr additive="base">
                                        <p:cTn id="66"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61"/>
                                        </p:tgtEl>
                                        <p:attrNameLst>
                                          <p:attrName>style.visibility</p:attrName>
                                        </p:attrNameLst>
                                      </p:cBhvr>
                                      <p:to>
                                        <p:strVal val="visible"/>
                                      </p:to>
                                    </p:set>
                                    <p:anim calcmode="lin" valueType="num">
                                      <p:cBhvr additive="base">
                                        <p:cTn id="71" dur="500" fill="hold"/>
                                        <p:tgtEl>
                                          <p:spTgt spid="161"/>
                                        </p:tgtEl>
                                        <p:attrNameLst>
                                          <p:attrName>ppt_x</p:attrName>
                                        </p:attrNameLst>
                                      </p:cBhvr>
                                      <p:tavLst>
                                        <p:tav tm="0">
                                          <p:val>
                                            <p:strVal val="#ppt_x"/>
                                          </p:val>
                                        </p:tav>
                                        <p:tav tm="100000">
                                          <p:val>
                                            <p:strVal val="#ppt_x"/>
                                          </p:val>
                                        </p:tav>
                                      </p:tavLst>
                                    </p:anim>
                                    <p:anim calcmode="lin" valueType="num">
                                      <p:cBhvr additive="base">
                                        <p:cTn id="72" dur="500" fill="hold"/>
                                        <p:tgtEl>
                                          <p:spTgt spid="1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anim calcmode="lin" valueType="num">
                                      <p:cBhvr additive="base">
                                        <p:cTn id="79" dur="500" fill="hold"/>
                                        <p:tgtEl>
                                          <p:spTgt spid="156"/>
                                        </p:tgtEl>
                                        <p:attrNameLst>
                                          <p:attrName>ppt_x</p:attrName>
                                        </p:attrNameLst>
                                      </p:cBhvr>
                                      <p:tavLst>
                                        <p:tav tm="0">
                                          <p:val>
                                            <p:strVal val="#ppt_x"/>
                                          </p:val>
                                        </p:tav>
                                        <p:tav tm="100000">
                                          <p:val>
                                            <p:strVal val="#ppt_x"/>
                                          </p:val>
                                        </p:tav>
                                      </p:tavLst>
                                    </p:anim>
                                    <p:anim calcmode="lin" valueType="num">
                                      <p:cBhvr additive="base">
                                        <p:cTn id="80" dur="500" fill="hold"/>
                                        <p:tgtEl>
                                          <p:spTgt spid="15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8"/>
                                        </p:tgtEl>
                                        <p:attrNameLst>
                                          <p:attrName>style.visibility</p:attrName>
                                        </p:attrNameLst>
                                      </p:cBhvr>
                                      <p:to>
                                        <p:strVal val="visible"/>
                                      </p:to>
                                    </p:set>
                                    <p:anim calcmode="lin" valueType="num">
                                      <p:cBhvr additive="base">
                                        <p:cTn id="87" dur="500" fill="hold"/>
                                        <p:tgtEl>
                                          <p:spTgt spid="158"/>
                                        </p:tgtEl>
                                        <p:attrNameLst>
                                          <p:attrName>ppt_x</p:attrName>
                                        </p:attrNameLst>
                                      </p:cBhvr>
                                      <p:tavLst>
                                        <p:tav tm="0">
                                          <p:val>
                                            <p:strVal val="#ppt_x"/>
                                          </p:val>
                                        </p:tav>
                                        <p:tav tm="100000">
                                          <p:val>
                                            <p:strVal val="#ppt_x"/>
                                          </p:val>
                                        </p:tav>
                                      </p:tavLst>
                                    </p:anim>
                                    <p:anim calcmode="lin" valueType="num">
                                      <p:cBhvr additive="base">
                                        <p:cTn id="88" dur="500" fill="hold"/>
                                        <p:tgtEl>
                                          <p:spTgt spid="15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fill="hold"/>
                                        <p:tgtEl>
                                          <p:spTgt spid="7"/>
                                        </p:tgtEl>
                                        <p:attrNameLst>
                                          <p:attrName>ppt_x</p:attrName>
                                        </p:attrNameLst>
                                      </p:cBhvr>
                                      <p:tavLst>
                                        <p:tav tm="0">
                                          <p:val>
                                            <p:strVal val="#ppt_x"/>
                                          </p:val>
                                        </p:tav>
                                        <p:tav tm="100000">
                                          <p:val>
                                            <p:strVal val="#ppt_x"/>
                                          </p:val>
                                        </p:tav>
                                      </p:tavLst>
                                    </p:anim>
                                    <p:anim calcmode="lin" valueType="num">
                                      <p:cBhvr additive="base">
                                        <p:cTn id="9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02"/>
                                        </p:tgtEl>
                                        <p:attrNameLst>
                                          <p:attrName>style.visibility</p:attrName>
                                        </p:attrNameLst>
                                      </p:cBhvr>
                                      <p:to>
                                        <p:strVal val="visible"/>
                                      </p:to>
                                    </p:set>
                                    <p:anim calcmode="lin" valueType="num">
                                      <p:cBhvr additive="base">
                                        <p:cTn id="97" dur="500" fill="hold"/>
                                        <p:tgtEl>
                                          <p:spTgt spid="102"/>
                                        </p:tgtEl>
                                        <p:attrNameLst>
                                          <p:attrName>ppt_x</p:attrName>
                                        </p:attrNameLst>
                                      </p:cBhvr>
                                      <p:tavLst>
                                        <p:tav tm="0">
                                          <p:val>
                                            <p:strVal val="#ppt_x"/>
                                          </p:val>
                                        </p:tav>
                                        <p:tav tm="100000">
                                          <p:val>
                                            <p:strVal val="#ppt_x"/>
                                          </p:val>
                                        </p:tav>
                                      </p:tavLst>
                                    </p:anim>
                                    <p:anim calcmode="lin" valueType="num">
                                      <p:cBhvr additive="base">
                                        <p:cTn id="98" dur="500" fill="hold"/>
                                        <p:tgtEl>
                                          <p:spTgt spid="10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87"/>
                                        </p:tgtEl>
                                        <p:attrNameLst>
                                          <p:attrName>style.visibility</p:attrName>
                                        </p:attrNameLst>
                                      </p:cBhvr>
                                      <p:to>
                                        <p:strVal val="visible"/>
                                      </p:to>
                                    </p:set>
                                    <p:anim calcmode="lin" valueType="num">
                                      <p:cBhvr additive="base">
                                        <p:cTn id="101" dur="500" fill="hold"/>
                                        <p:tgtEl>
                                          <p:spTgt spid="187"/>
                                        </p:tgtEl>
                                        <p:attrNameLst>
                                          <p:attrName>ppt_x</p:attrName>
                                        </p:attrNameLst>
                                      </p:cBhvr>
                                      <p:tavLst>
                                        <p:tav tm="0">
                                          <p:val>
                                            <p:strVal val="#ppt_x"/>
                                          </p:val>
                                        </p:tav>
                                        <p:tav tm="100000">
                                          <p:val>
                                            <p:strVal val="#ppt_x"/>
                                          </p:val>
                                        </p:tav>
                                      </p:tavLst>
                                    </p:anim>
                                    <p:anim calcmode="lin" valueType="num">
                                      <p:cBhvr additive="base">
                                        <p:cTn id="102"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59"/>
                                        </p:tgtEl>
                                        <p:attrNameLst>
                                          <p:attrName>style.visibility</p:attrName>
                                        </p:attrNameLst>
                                      </p:cBhvr>
                                      <p:to>
                                        <p:strVal val="visible"/>
                                      </p:to>
                                    </p:set>
                                    <p:anim calcmode="lin" valueType="num">
                                      <p:cBhvr additive="base">
                                        <p:cTn id="107" dur="500" fill="hold"/>
                                        <p:tgtEl>
                                          <p:spTgt spid="159"/>
                                        </p:tgtEl>
                                        <p:attrNameLst>
                                          <p:attrName>ppt_x</p:attrName>
                                        </p:attrNameLst>
                                      </p:cBhvr>
                                      <p:tavLst>
                                        <p:tav tm="0">
                                          <p:val>
                                            <p:strVal val="#ppt_x"/>
                                          </p:val>
                                        </p:tav>
                                        <p:tav tm="100000">
                                          <p:val>
                                            <p:strVal val="#ppt_x"/>
                                          </p:val>
                                        </p:tav>
                                      </p:tavLst>
                                    </p:anim>
                                    <p:anim calcmode="lin" valueType="num">
                                      <p:cBhvr additive="base">
                                        <p:cTn id="108" dur="500" fill="hold"/>
                                        <p:tgtEl>
                                          <p:spTgt spid="15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5"/>
                                        </p:tgtEl>
                                        <p:attrNameLst>
                                          <p:attrName>style.visibility</p:attrName>
                                        </p:attrNameLst>
                                      </p:cBhvr>
                                      <p:to>
                                        <p:strVal val="visible"/>
                                      </p:to>
                                    </p:set>
                                    <p:anim calcmode="lin" valueType="num">
                                      <p:cBhvr additive="base">
                                        <p:cTn id="111" dur="500" fill="hold"/>
                                        <p:tgtEl>
                                          <p:spTgt spid="15"/>
                                        </p:tgtEl>
                                        <p:attrNameLst>
                                          <p:attrName>ppt_x</p:attrName>
                                        </p:attrNameLst>
                                      </p:cBhvr>
                                      <p:tavLst>
                                        <p:tav tm="0">
                                          <p:val>
                                            <p:strVal val="#ppt_x"/>
                                          </p:val>
                                        </p:tav>
                                        <p:tav tm="100000">
                                          <p:val>
                                            <p:strVal val="#ppt_x"/>
                                          </p:val>
                                        </p:tav>
                                      </p:tavLst>
                                    </p:anim>
                                    <p:anim calcmode="lin" valueType="num">
                                      <p:cBhvr additive="base">
                                        <p:cTn id="112" dur="500" fill="hold"/>
                                        <p:tgtEl>
                                          <p:spTgt spid="15"/>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5"/>
                                        </p:tgtEl>
                                        <p:attrNameLst>
                                          <p:attrName>style.visibility</p:attrName>
                                        </p:attrNameLst>
                                      </p:cBhvr>
                                      <p:to>
                                        <p:strVal val="visible"/>
                                      </p:to>
                                    </p:set>
                                    <p:anim calcmode="lin" valueType="num">
                                      <p:cBhvr additive="base">
                                        <p:cTn id="115" dur="500" fill="hold"/>
                                        <p:tgtEl>
                                          <p:spTgt spid="55"/>
                                        </p:tgtEl>
                                        <p:attrNameLst>
                                          <p:attrName>ppt_x</p:attrName>
                                        </p:attrNameLst>
                                      </p:cBhvr>
                                      <p:tavLst>
                                        <p:tav tm="0">
                                          <p:val>
                                            <p:strVal val="#ppt_x"/>
                                          </p:val>
                                        </p:tav>
                                        <p:tav tm="100000">
                                          <p:val>
                                            <p:strVal val="#ppt_x"/>
                                          </p:val>
                                        </p:tav>
                                      </p:tavLst>
                                    </p:anim>
                                    <p:anim calcmode="lin" valueType="num">
                                      <p:cBhvr additive="base">
                                        <p:cTn id="116" dur="500" fill="hold"/>
                                        <p:tgtEl>
                                          <p:spTgt spid="5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6"/>
                                        </p:tgtEl>
                                        <p:attrNameLst>
                                          <p:attrName>style.visibility</p:attrName>
                                        </p:attrNameLst>
                                      </p:cBhvr>
                                      <p:to>
                                        <p:strVal val="visible"/>
                                      </p:to>
                                    </p:set>
                                    <p:anim calcmode="lin" valueType="num">
                                      <p:cBhvr additive="base">
                                        <p:cTn id="123" dur="500" fill="hold"/>
                                        <p:tgtEl>
                                          <p:spTgt spid="116"/>
                                        </p:tgtEl>
                                        <p:attrNameLst>
                                          <p:attrName>ppt_x</p:attrName>
                                        </p:attrNameLst>
                                      </p:cBhvr>
                                      <p:tavLst>
                                        <p:tav tm="0">
                                          <p:val>
                                            <p:strVal val="#ppt_x"/>
                                          </p:val>
                                        </p:tav>
                                        <p:tav tm="100000">
                                          <p:val>
                                            <p:strVal val="#ppt_x"/>
                                          </p:val>
                                        </p:tav>
                                      </p:tavLst>
                                    </p:anim>
                                    <p:anim calcmode="lin" valueType="num">
                                      <p:cBhvr additive="base">
                                        <p:cTn id="124" dur="500" fill="hold"/>
                                        <p:tgtEl>
                                          <p:spTgt spid="11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01"/>
                                        </p:tgtEl>
                                        <p:attrNameLst>
                                          <p:attrName>style.visibility</p:attrName>
                                        </p:attrNameLst>
                                      </p:cBhvr>
                                      <p:to>
                                        <p:strVal val="visible"/>
                                      </p:to>
                                    </p:set>
                                    <p:anim calcmode="lin" valueType="num">
                                      <p:cBhvr additive="base">
                                        <p:cTn id="127" dur="500" fill="hold"/>
                                        <p:tgtEl>
                                          <p:spTgt spid="101"/>
                                        </p:tgtEl>
                                        <p:attrNameLst>
                                          <p:attrName>ppt_x</p:attrName>
                                        </p:attrNameLst>
                                      </p:cBhvr>
                                      <p:tavLst>
                                        <p:tav tm="0">
                                          <p:val>
                                            <p:strVal val="#ppt_x"/>
                                          </p:val>
                                        </p:tav>
                                        <p:tav tm="100000">
                                          <p:val>
                                            <p:strVal val="#ppt_x"/>
                                          </p:val>
                                        </p:tav>
                                      </p:tavLst>
                                    </p:anim>
                                    <p:anim calcmode="lin" valueType="num">
                                      <p:cBhvr additive="base">
                                        <p:cTn id="128" dur="500" fill="hold"/>
                                        <p:tgtEl>
                                          <p:spTgt spid="101"/>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120"/>
                                        </p:tgtEl>
                                        <p:attrNameLst>
                                          <p:attrName>style.visibility</p:attrName>
                                        </p:attrNameLst>
                                      </p:cBhvr>
                                      <p:to>
                                        <p:strVal val="visible"/>
                                      </p:to>
                                    </p:set>
                                    <p:anim calcmode="lin" valueType="num">
                                      <p:cBhvr additive="base">
                                        <p:cTn id="131" dur="500" fill="hold"/>
                                        <p:tgtEl>
                                          <p:spTgt spid="120"/>
                                        </p:tgtEl>
                                        <p:attrNameLst>
                                          <p:attrName>ppt_x</p:attrName>
                                        </p:attrNameLst>
                                      </p:cBhvr>
                                      <p:tavLst>
                                        <p:tav tm="0">
                                          <p:val>
                                            <p:strVal val="#ppt_x"/>
                                          </p:val>
                                        </p:tav>
                                        <p:tav tm="100000">
                                          <p:val>
                                            <p:strVal val="#ppt_x"/>
                                          </p:val>
                                        </p:tav>
                                      </p:tavLst>
                                    </p:anim>
                                    <p:anim calcmode="lin" valueType="num">
                                      <p:cBhvr additive="base">
                                        <p:cTn id="132" dur="500" fill="hold"/>
                                        <p:tgtEl>
                                          <p:spTgt spid="12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14"/>
                                        </p:tgtEl>
                                        <p:attrNameLst>
                                          <p:attrName>style.visibility</p:attrName>
                                        </p:attrNameLst>
                                      </p:cBhvr>
                                      <p:to>
                                        <p:strVal val="visible"/>
                                      </p:to>
                                    </p:set>
                                    <p:anim calcmode="lin" valueType="num">
                                      <p:cBhvr additive="base">
                                        <p:cTn id="135" dur="500" fill="hold"/>
                                        <p:tgtEl>
                                          <p:spTgt spid="114"/>
                                        </p:tgtEl>
                                        <p:attrNameLst>
                                          <p:attrName>ppt_x</p:attrName>
                                        </p:attrNameLst>
                                      </p:cBhvr>
                                      <p:tavLst>
                                        <p:tav tm="0">
                                          <p:val>
                                            <p:strVal val="#ppt_x"/>
                                          </p:val>
                                        </p:tav>
                                        <p:tav tm="100000">
                                          <p:val>
                                            <p:strVal val="#ppt_x"/>
                                          </p:val>
                                        </p:tav>
                                      </p:tavLst>
                                    </p:anim>
                                    <p:anim calcmode="lin" valueType="num">
                                      <p:cBhvr additive="base">
                                        <p:cTn id="136" dur="500" fill="hold"/>
                                        <p:tgtEl>
                                          <p:spTgt spid="11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 calcmode="lin" valueType="num">
                                      <p:cBhvr additive="base">
                                        <p:cTn id="139" dur="500" fill="hold"/>
                                        <p:tgtEl>
                                          <p:spTgt spid="88"/>
                                        </p:tgtEl>
                                        <p:attrNameLst>
                                          <p:attrName>ppt_x</p:attrName>
                                        </p:attrNameLst>
                                      </p:cBhvr>
                                      <p:tavLst>
                                        <p:tav tm="0">
                                          <p:val>
                                            <p:strVal val="#ppt_x"/>
                                          </p:val>
                                        </p:tav>
                                        <p:tav tm="100000">
                                          <p:val>
                                            <p:strVal val="#ppt_x"/>
                                          </p:val>
                                        </p:tav>
                                      </p:tavLst>
                                    </p:anim>
                                    <p:anim calcmode="lin" valueType="num">
                                      <p:cBhvr additive="base">
                                        <p:cTn id="140" dur="500" fill="hold"/>
                                        <p:tgtEl>
                                          <p:spTgt spid="88"/>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19"/>
                                        </p:tgtEl>
                                        <p:attrNameLst>
                                          <p:attrName>style.visibility</p:attrName>
                                        </p:attrNameLst>
                                      </p:cBhvr>
                                      <p:to>
                                        <p:strVal val="visible"/>
                                      </p:to>
                                    </p:set>
                                    <p:anim calcmode="lin" valueType="num">
                                      <p:cBhvr additive="base">
                                        <p:cTn id="143" dur="500" fill="hold"/>
                                        <p:tgtEl>
                                          <p:spTgt spid="119"/>
                                        </p:tgtEl>
                                        <p:attrNameLst>
                                          <p:attrName>ppt_x</p:attrName>
                                        </p:attrNameLst>
                                      </p:cBhvr>
                                      <p:tavLst>
                                        <p:tav tm="0">
                                          <p:val>
                                            <p:strVal val="#ppt_x"/>
                                          </p:val>
                                        </p:tav>
                                        <p:tav tm="100000">
                                          <p:val>
                                            <p:strVal val="#ppt_x"/>
                                          </p:val>
                                        </p:tav>
                                      </p:tavLst>
                                    </p:anim>
                                    <p:anim calcmode="lin" valueType="num">
                                      <p:cBhvr additive="base">
                                        <p:cTn id="144" dur="500" fill="hold"/>
                                        <p:tgtEl>
                                          <p:spTgt spid="119"/>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117"/>
                                        </p:tgtEl>
                                        <p:attrNameLst>
                                          <p:attrName>style.visibility</p:attrName>
                                        </p:attrNameLst>
                                      </p:cBhvr>
                                      <p:to>
                                        <p:strVal val="visible"/>
                                      </p:to>
                                    </p:set>
                                    <p:anim calcmode="lin" valueType="num">
                                      <p:cBhvr additive="base">
                                        <p:cTn id="147" dur="500" fill="hold"/>
                                        <p:tgtEl>
                                          <p:spTgt spid="117"/>
                                        </p:tgtEl>
                                        <p:attrNameLst>
                                          <p:attrName>ppt_x</p:attrName>
                                        </p:attrNameLst>
                                      </p:cBhvr>
                                      <p:tavLst>
                                        <p:tav tm="0">
                                          <p:val>
                                            <p:strVal val="#ppt_x"/>
                                          </p:val>
                                        </p:tav>
                                        <p:tav tm="100000">
                                          <p:val>
                                            <p:strVal val="#ppt_x"/>
                                          </p:val>
                                        </p:tav>
                                      </p:tavLst>
                                    </p:anim>
                                    <p:anim calcmode="lin" valueType="num">
                                      <p:cBhvr additive="base">
                                        <p:cTn id="148" dur="500" fill="hold"/>
                                        <p:tgtEl>
                                          <p:spTgt spid="117"/>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108"/>
                                        </p:tgtEl>
                                        <p:attrNameLst>
                                          <p:attrName>style.visibility</p:attrName>
                                        </p:attrNameLst>
                                      </p:cBhvr>
                                      <p:to>
                                        <p:strVal val="visible"/>
                                      </p:to>
                                    </p:set>
                                    <p:anim calcmode="lin" valueType="num">
                                      <p:cBhvr additive="base">
                                        <p:cTn id="151" dur="500" fill="hold"/>
                                        <p:tgtEl>
                                          <p:spTgt spid="108"/>
                                        </p:tgtEl>
                                        <p:attrNameLst>
                                          <p:attrName>ppt_x</p:attrName>
                                        </p:attrNameLst>
                                      </p:cBhvr>
                                      <p:tavLst>
                                        <p:tav tm="0">
                                          <p:val>
                                            <p:strVal val="#ppt_x"/>
                                          </p:val>
                                        </p:tav>
                                        <p:tav tm="100000">
                                          <p:val>
                                            <p:strVal val="#ppt_x"/>
                                          </p:val>
                                        </p:tav>
                                      </p:tavLst>
                                    </p:anim>
                                    <p:anim calcmode="lin" valueType="num">
                                      <p:cBhvr additive="base">
                                        <p:cTn id="152" dur="500" fill="hold"/>
                                        <p:tgtEl>
                                          <p:spTgt spid="10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15"/>
                                        </p:tgtEl>
                                        <p:attrNameLst>
                                          <p:attrName>style.visibility</p:attrName>
                                        </p:attrNameLst>
                                      </p:cBhvr>
                                      <p:to>
                                        <p:strVal val="visible"/>
                                      </p:to>
                                    </p:set>
                                    <p:anim calcmode="lin" valueType="num">
                                      <p:cBhvr additive="base">
                                        <p:cTn id="155" dur="500" fill="hold"/>
                                        <p:tgtEl>
                                          <p:spTgt spid="115"/>
                                        </p:tgtEl>
                                        <p:attrNameLst>
                                          <p:attrName>ppt_x</p:attrName>
                                        </p:attrNameLst>
                                      </p:cBhvr>
                                      <p:tavLst>
                                        <p:tav tm="0">
                                          <p:val>
                                            <p:strVal val="#ppt_x"/>
                                          </p:val>
                                        </p:tav>
                                        <p:tav tm="100000">
                                          <p:val>
                                            <p:strVal val="#ppt_x"/>
                                          </p:val>
                                        </p:tav>
                                      </p:tavLst>
                                    </p:anim>
                                    <p:anim calcmode="lin" valueType="num">
                                      <p:cBhvr additive="base">
                                        <p:cTn id="156" dur="500" fill="hold"/>
                                        <p:tgtEl>
                                          <p:spTgt spid="11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89"/>
                                        </p:tgtEl>
                                        <p:attrNameLst>
                                          <p:attrName>style.visibility</p:attrName>
                                        </p:attrNameLst>
                                      </p:cBhvr>
                                      <p:to>
                                        <p:strVal val="visible"/>
                                      </p:to>
                                    </p:set>
                                    <p:anim calcmode="lin" valueType="num">
                                      <p:cBhvr additive="base">
                                        <p:cTn id="159" dur="500" fill="hold"/>
                                        <p:tgtEl>
                                          <p:spTgt spid="89"/>
                                        </p:tgtEl>
                                        <p:attrNameLst>
                                          <p:attrName>ppt_x</p:attrName>
                                        </p:attrNameLst>
                                      </p:cBhvr>
                                      <p:tavLst>
                                        <p:tav tm="0">
                                          <p:val>
                                            <p:strVal val="#ppt_x"/>
                                          </p:val>
                                        </p:tav>
                                        <p:tav tm="100000">
                                          <p:val>
                                            <p:strVal val="#ppt_x"/>
                                          </p:val>
                                        </p:tav>
                                      </p:tavLst>
                                    </p:anim>
                                    <p:anim calcmode="lin" valueType="num">
                                      <p:cBhvr additive="base">
                                        <p:cTn id="16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8" grpId="0" animBg="1"/>
      <p:bldP spid="12" grpId="0" animBg="1"/>
      <p:bldP spid="13" grpId="0" animBg="1"/>
      <p:bldP spid="14" grpId="0" animBg="1"/>
      <p:bldP spid="15" grpId="0" animBg="1"/>
      <p:bldP spid="88" grpId="0" animBg="1"/>
      <p:bldP spid="89" grpId="0" animBg="1"/>
      <p:bldP spid="102" grpId="0" animBg="1"/>
      <p:bldP spid="114" grpId="0" animBg="1"/>
      <p:bldP spid="115" grpId="0" animBg="1"/>
      <p:bldP spid="119" grpId="0" animBg="1"/>
      <p:bldP spid="156" grpId="0" animBg="1"/>
      <p:bldP spid="1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A748-D45A-4FAD-AD5B-FEB6D4DED1E7}"/>
              </a:ext>
            </a:extLst>
          </p:cNvPr>
          <p:cNvSpPr>
            <a:spLocks noGrp="1"/>
          </p:cNvSpPr>
          <p:nvPr>
            <p:ph type="title"/>
          </p:nvPr>
        </p:nvSpPr>
        <p:spPr>
          <a:xfrm>
            <a:off x="1734312" y="268226"/>
            <a:ext cx="7485888" cy="1103375"/>
          </a:xfrm>
        </p:spPr>
        <p:txBody>
          <a:bodyPr/>
          <a:lstStyle/>
          <a:p>
            <a:r>
              <a:rPr lang="en-US" dirty="0">
                <a:latin typeface="IBM Plex Sans SemiBold"/>
              </a:rPr>
              <a:t>You can make your component from scratch or edit components from our growing library.</a:t>
            </a:r>
          </a:p>
        </p:txBody>
      </p:sp>
      <p:sp>
        <p:nvSpPr>
          <p:cNvPr id="3" name="Slide Number Placeholder 2">
            <a:extLst>
              <a:ext uri="{FF2B5EF4-FFF2-40B4-BE49-F238E27FC236}">
                <a16:creationId xmlns:a16="http://schemas.microsoft.com/office/drawing/2014/main" id="{2F402813-8789-449B-B80E-902FC28D9B77}"/>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4" name="Footer Placeholder 3">
            <a:extLst>
              <a:ext uri="{FF2B5EF4-FFF2-40B4-BE49-F238E27FC236}">
                <a16:creationId xmlns:a16="http://schemas.microsoft.com/office/drawing/2014/main" id="{A395CD1F-4FD5-4266-AFA6-5A6E953B1F68}"/>
              </a:ext>
            </a:extLst>
          </p:cNvPr>
          <p:cNvSpPr>
            <a:spLocks noGrp="1"/>
          </p:cNvSpPr>
          <p:nvPr>
            <p:ph type="ftr" sz="quarter" idx="10"/>
          </p:nvPr>
        </p:nvSpPr>
        <p:spPr/>
        <p:txBody>
          <a:bodyPr/>
          <a:lstStyle/>
          <a:p>
            <a:r>
              <a:rPr lang="en-US" dirty="0">
                <a:solidFill>
                  <a:srgbClr val="F4F4F4"/>
                </a:solidFill>
              </a:rPr>
              <a:t>IBM Quantum / </a:t>
            </a:r>
            <a:r>
              <a:rPr lang="en-US" dirty="0"/>
              <a:t>© 2022 IBM Corporation</a:t>
            </a:r>
          </a:p>
        </p:txBody>
      </p:sp>
      <p:pic>
        <p:nvPicPr>
          <p:cNvPr id="7" name="Picture 6">
            <a:extLst>
              <a:ext uri="{FF2B5EF4-FFF2-40B4-BE49-F238E27FC236}">
                <a16:creationId xmlns:a16="http://schemas.microsoft.com/office/drawing/2014/main" id="{D9AE139E-0A54-E34A-90B5-50E8BF3D6E7D}"/>
              </a:ext>
            </a:extLst>
          </p:cNvPr>
          <p:cNvPicPr>
            <a:picLocks noChangeAspect="1"/>
          </p:cNvPicPr>
          <p:nvPr/>
        </p:nvPicPr>
        <p:blipFill>
          <a:blip r:embed="rId3"/>
          <a:stretch>
            <a:fillRect/>
          </a:stretch>
        </p:blipFill>
        <p:spPr>
          <a:xfrm>
            <a:off x="164679" y="1143000"/>
            <a:ext cx="4562287" cy="5145879"/>
          </a:xfrm>
          <a:prstGeom prst="rect">
            <a:avLst/>
          </a:prstGeom>
        </p:spPr>
      </p:pic>
      <p:pic>
        <p:nvPicPr>
          <p:cNvPr id="10" name="Picture 9">
            <a:extLst>
              <a:ext uri="{FF2B5EF4-FFF2-40B4-BE49-F238E27FC236}">
                <a16:creationId xmlns:a16="http://schemas.microsoft.com/office/drawing/2014/main" id="{E47C1C09-37B8-1745-BD54-D34C003736E2}"/>
              </a:ext>
            </a:extLst>
          </p:cNvPr>
          <p:cNvPicPr>
            <a:picLocks noChangeAspect="1"/>
          </p:cNvPicPr>
          <p:nvPr/>
        </p:nvPicPr>
        <p:blipFill>
          <a:blip r:embed="rId4"/>
          <a:stretch>
            <a:fillRect/>
          </a:stretch>
        </p:blipFill>
        <p:spPr>
          <a:xfrm>
            <a:off x="7501392" y="1066800"/>
            <a:ext cx="4389033" cy="5119333"/>
          </a:xfrm>
          <a:prstGeom prst="rect">
            <a:avLst/>
          </a:prstGeom>
        </p:spPr>
      </p:pic>
      <p:sp>
        <p:nvSpPr>
          <p:cNvPr id="5" name="TextBox 4">
            <a:extLst>
              <a:ext uri="{FF2B5EF4-FFF2-40B4-BE49-F238E27FC236}">
                <a16:creationId xmlns:a16="http://schemas.microsoft.com/office/drawing/2014/main" id="{4BA995BC-25F3-5E41-BECB-9AAE872254AD}"/>
              </a:ext>
            </a:extLst>
          </p:cNvPr>
          <p:cNvSpPr txBox="1"/>
          <p:nvPr/>
        </p:nvSpPr>
        <p:spPr>
          <a:xfrm>
            <a:off x="5181600" y="2514600"/>
            <a:ext cx="1524000" cy="60138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en-US" sz="1400" dirty="0">
                <a:latin typeface="IBM Plex Sans" charset="0"/>
                <a:ea typeface="IBM Plex Sans" charset="0"/>
                <a:cs typeface="IBM Plex Sans" charset="0"/>
              </a:rPr>
              <a:t>Example:</a:t>
            </a:r>
          </a:p>
          <a:p>
            <a:pPr algn="l">
              <a:lnSpc>
                <a:spcPct val="110000"/>
              </a:lnSpc>
              <a:spcBef>
                <a:spcPts val="1100"/>
              </a:spcBef>
              <a:buClr>
                <a:srgbClr val="E0E0E0"/>
              </a:buClr>
              <a:buSzPct val="80000"/>
            </a:pPr>
            <a:r>
              <a:rPr lang="en-US" sz="1400" dirty="0">
                <a:latin typeface="IBM Plex Sans" charset="0"/>
                <a:ea typeface="IBM Plex Sans" charset="0"/>
                <a:cs typeface="IBM Plex Sans" charset="0"/>
              </a:rPr>
              <a:t>Qubit in GUI with </a:t>
            </a:r>
          </a:p>
        </p:txBody>
      </p:sp>
      <p:sp>
        <p:nvSpPr>
          <p:cNvPr id="6" name="TextBox 5">
            <a:extLst>
              <a:ext uri="{FF2B5EF4-FFF2-40B4-BE49-F238E27FC236}">
                <a16:creationId xmlns:a16="http://schemas.microsoft.com/office/drawing/2014/main" id="{7FF75E31-46CA-B749-A6F1-50577CCCE440}"/>
              </a:ext>
            </a:extLst>
          </p:cNvPr>
          <p:cNvSpPr txBox="1"/>
          <p:nvPr/>
        </p:nvSpPr>
        <p:spPr>
          <a:xfrm>
            <a:off x="5181600" y="3115983"/>
            <a:ext cx="1752600" cy="460319"/>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en-US" sz="1400" dirty="0">
                <a:latin typeface="IBM Plex Sans" charset="0"/>
                <a:ea typeface="IBM Plex Sans" charset="0"/>
                <a:cs typeface="IBM Plex Sans" charset="0"/>
              </a:rPr>
              <a:t>options which are parametrized. </a:t>
            </a:r>
          </a:p>
        </p:txBody>
      </p:sp>
      <p:sp>
        <p:nvSpPr>
          <p:cNvPr id="9" name="TextBox 8">
            <a:extLst>
              <a:ext uri="{FF2B5EF4-FFF2-40B4-BE49-F238E27FC236}">
                <a16:creationId xmlns:a16="http://schemas.microsoft.com/office/drawing/2014/main" id="{F2FFEC9E-9747-A046-8A1C-F07326366461}"/>
              </a:ext>
            </a:extLst>
          </p:cNvPr>
          <p:cNvSpPr txBox="1"/>
          <p:nvPr/>
        </p:nvSpPr>
        <p:spPr>
          <a:xfrm>
            <a:off x="5181600" y="4052619"/>
            <a:ext cx="1752600" cy="934295"/>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en-US" sz="1400" dirty="0">
                <a:latin typeface="IBM Plex Sans" charset="0"/>
                <a:ea typeface="IBM Plex Sans" charset="0"/>
                <a:cs typeface="IBM Plex Sans" charset="0"/>
              </a:rPr>
              <a:t>Python class for every kind of component, defined within a design for a chip. </a:t>
            </a:r>
          </a:p>
        </p:txBody>
      </p:sp>
      <p:cxnSp>
        <p:nvCxnSpPr>
          <p:cNvPr id="11" name="Straight Arrow Connector 10">
            <a:extLst>
              <a:ext uri="{FF2B5EF4-FFF2-40B4-BE49-F238E27FC236}">
                <a16:creationId xmlns:a16="http://schemas.microsoft.com/office/drawing/2014/main" id="{E8F13A97-4D6F-7047-9302-9FC15DE77BF6}"/>
              </a:ext>
            </a:extLst>
          </p:cNvPr>
          <p:cNvCxnSpPr>
            <a:stCxn id="5" idx="1"/>
          </p:cNvCxnSpPr>
          <p:nvPr/>
        </p:nvCxnSpPr>
        <p:spPr bwMode="auto">
          <a:xfrm flipH="1">
            <a:off x="4192283" y="2815292"/>
            <a:ext cx="989317" cy="300691"/>
          </a:xfrm>
          <a:prstGeom prst="straightConnector1">
            <a:avLst/>
          </a:prstGeom>
          <a:ln w="6350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39DAFF5-E193-2B45-B38B-49C32CB1F24E}"/>
              </a:ext>
            </a:extLst>
          </p:cNvPr>
          <p:cNvCxnSpPr/>
          <p:nvPr/>
        </p:nvCxnSpPr>
        <p:spPr bwMode="auto">
          <a:xfrm flipV="1">
            <a:off x="6608838" y="2655663"/>
            <a:ext cx="1011162" cy="555311"/>
          </a:xfrm>
          <a:prstGeom prst="straightConnector1">
            <a:avLst/>
          </a:prstGeom>
          <a:ln w="6350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C3C118B-0A2B-0C4E-A085-EFDC52B5C07C}"/>
              </a:ext>
            </a:extLst>
          </p:cNvPr>
          <p:cNvCxnSpPr/>
          <p:nvPr/>
        </p:nvCxnSpPr>
        <p:spPr bwMode="auto">
          <a:xfrm flipV="1">
            <a:off x="6705600" y="4400045"/>
            <a:ext cx="3048000" cy="499030"/>
          </a:xfrm>
          <a:prstGeom prst="straightConnector1">
            <a:avLst/>
          </a:prstGeom>
          <a:ln w="6350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00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6BF8C3F7-93A7-4222-AE4C-64D05574BA0D}"/>
              </a:ext>
            </a:extLst>
          </p:cNvPr>
          <p:cNvSpPr>
            <a:spLocks noGrp="1"/>
          </p:cNvSpPr>
          <p:nvPr>
            <p:ph type="title"/>
          </p:nvPr>
        </p:nvSpPr>
        <p:spPr/>
        <p:txBody>
          <a:bodyPr>
            <a:normAutofit/>
          </a:bodyPr>
          <a:lstStyle/>
          <a:p>
            <a:r>
              <a:rPr lang="en-US" dirty="0"/>
              <a:t>Fine-tune and automate parameters</a:t>
            </a:r>
          </a:p>
        </p:txBody>
      </p:sp>
      <p:pic>
        <p:nvPicPr>
          <p:cNvPr id="3" name="output" descr="output">
            <a:hlinkClick r:id="" action="ppaction://media"/>
            <a:extLst>
              <a:ext uri="{FF2B5EF4-FFF2-40B4-BE49-F238E27FC236}">
                <a16:creationId xmlns:a16="http://schemas.microsoft.com/office/drawing/2014/main" id="{7E0817FF-DE29-8C47-ADBE-01429A7A0F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5462" y="1510078"/>
            <a:ext cx="8111835" cy="4562908"/>
          </a:xfrm>
          <a:prstGeom prst="rect">
            <a:avLst/>
          </a:prstGeom>
        </p:spPr>
      </p:pic>
      <p:grpSp>
        <p:nvGrpSpPr>
          <p:cNvPr id="36" name="Group 35">
            <a:extLst>
              <a:ext uri="{FF2B5EF4-FFF2-40B4-BE49-F238E27FC236}">
                <a16:creationId xmlns:a16="http://schemas.microsoft.com/office/drawing/2014/main" id="{47DA179D-0A4E-45B2-A0E5-CE1D2ACFB42C}"/>
              </a:ext>
            </a:extLst>
          </p:cNvPr>
          <p:cNvGrpSpPr/>
          <p:nvPr/>
        </p:nvGrpSpPr>
        <p:grpSpPr>
          <a:xfrm>
            <a:off x="6305684" y="2271714"/>
            <a:ext cx="3905201" cy="3139101"/>
            <a:chOff x="6375576" y="1258927"/>
            <a:chExt cx="5861602" cy="4595747"/>
          </a:xfrm>
        </p:grpSpPr>
        <p:cxnSp>
          <p:nvCxnSpPr>
            <p:cNvPr id="8" name="Straight Arrow Connector 7">
              <a:extLst>
                <a:ext uri="{FF2B5EF4-FFF2-40B4-BE49-F238E27FC236}">
                  <a16:creationId xmlns:a16="http://schemas.microsoft.com/office/drawing/2014/main" id="{AEDD66E3-15E7-46F7-9BA9-16545680AC9E}"/>
                </a:ext>
              </a:extLst>
            </p:cNvPr>
            <p:cNvCxnSpPr>
              <a:cxnSpLocks/>
            </p:cNvCxnSpPr>
            <p:nvPr/>
          </p:nvCxnSpPr>
          <p:spPr>
            <a:xfrm>
              <a:off x="7071360" y="3239258"/>
              <a:ext cx="2975610" cy="0"/>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8DE0F7B-70D4-4428-B916-69FFD63D7FBC}"/>
                </a:ext>
              </a:extLst>
            </p:cNvPr>
            <p:cNvCxnSpPr>
              <a:cxnSpLocks/>
            </p:cNvCxnSpPr>
            <p:nvPr/>
          </p:nvCxnSpPr>
          <p:spPr>
            <a:xfrm flipV="1">
              <a:off x="9201150" y="3028950"/>
              <a:ext cx="0" cy="564041"/>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CB7D157-3F9B-45AF-B8A2-2B26A2D8DA11}"/>
                </a:ext>
              </a:extLst>
            </p:cNvPr>
            <p:cNvCxnSpPr>
              <a:cxnSpLocks/>
            </p:cNvCxnSpPr>
            <p:nvPr/>
          </p:nvCxnSpPr>
          <p:spPr>
            <a:xfrm flipH="1" flipV="1">
              <a:off x="10569039" y="1554830"/>
              <a:ext cx="28314" cy="4299844"/>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87FD2A69-4BBC-4F3D-A1CE-2F920EE68A92}"/>
                </a:ext>
              </a:extLst>
            </p:cNvPr>
            <p:cNvCxnSpPr>
              <a:cxnSpLocks/>
            </p:cNvCxnSpPr>
            <p:nvPr/>
          </p:nvCxnSpPr>
          <p:spPr>
            <a:xfrm>
              <a:off x="7280434" y="3570131"/>
              <a:ext cx="0" cy="224232"/>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Oval 13">
              <a:extLst>
                <a:ext uri="{FF2B5EF4-FFF2-40B4-BE49-F238E27FC236}">
                  <a16:creationId xmlns:a16="http://schemas.microsoft.com/office/drawing/2014/main" id="{86C649B0-008F-4744-8787-C90CBF8C5F00}"/>
                </a:ext>
              </a:extLst>
            </p:cNvPr>
            <p:cNvSpPr/>
            <p:nvPr/>
          </p:nvSpPr>
          <p:spPr bwMode="auto">
            <a:xfrm>
              <a:off x="8549640" y="3673001"/>
              <a:ext cx="45719" cy="45719"/>
            </a:xfrm>
            <a:prstGeom prst="ellipse">
              <a:avLst/>
            </a:prstGeom>
            <a:solidFill>
              <a:srgbClr val="FFFF00"/>
            </a:solidFill>
            <a:ln w="1905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defTabSz="685783" fontAlgn="base">
                <a:lnSpc>
                  <a:spcPct val="90000"/>
                </a:lnSpc>
                <a:spcBef>
                  <a:spcPct val="0"/>
                </a:spcBef>
                <a:spcAft>
                  <a:spcPct val="0"/>
                </a:spcAft>
                <a:defRPr/>
              </a:pPr>
              <a:endParaRPr lang="en-US" sz="1500" dirty="0">
                <a:solidFill>
                  <a:srgbClr val="191919"/>
                </a:solidFill>
                <a:latin typeface="HelvNeue Light for IBM" pitchFamily="34" charset="0"/>
              </a:endParaRPr>
            </a:p>
          </p:txBody>
        </p:sp>
        <p:sp>
          <p:nvSpPr>
            <p:cNvPr id="15" name="TextBox 14">
              <a:extLst>
                <a:ext uri="{FF2B5EF4-FFF2-40B4-BE49-F238E27FC236}">
                  <a16:creationId xmlns:a16="http://schemas.microsoft.com/office/drawing/2014/main" id="{696B61DE-781E-45F4-AE59-20E119621C95}"/>
                </a:ext>
              </a:extLst>
            </p:cNvPr>
            <p:cNvSpPr txBox="1"/>
            <p:nvPr/>
          </p:nvSpPr>
          <p:spPr>
            <a:xfrm>
              <a:off x="8401049" y="3680063"/>
              <a:ext cx="823356" cy="608303"/>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pos_x</a:t>
              </a:r>
              <a:endParaRPr lang="en-US" sz="1050" dirty="0">
                <a:solidFill>
                  <a:prstClr val="black"/>
                </a:solidFill>
                <a:latin typeface="IBM Plex Sans" charset="0"/>
                <a:ea typeface="IBM Plex Sans" charset="0"/>
                <a:cs typeface="IBM Plex Sans" charset="0"/>
              </a:endParaRPr>
            </a:p>
            <a:p>
              <a:pPr defTabSz="685783">
                <a:defRPr/>
              </a:pPr>
              <a:r>
                <a:rPr lang="en-US" sz="1050" dirty="0" err="1">
                  <a:solidFill>
                    <a:prstClr val="black"/>
                  </a:solidFill>
                  <a:latin typeface="IBM Plex Sans" charset="0"/>
                  <a:ea typeface="IBM Plex Sans" charset="0"/>
                  <a:cs typeface="IBM Plex Sans" charset="0"/>
                </a:rPr>
                <a:t>pos_y</a:t>
              </a:r>
              <a:endParaRPr lang="en-US" sz="1050" dirty="0">
                <a:solidFill>
                  <a:prstClr val="black"/>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13F61286-CDE7-493F-B4CC-5D57838D17F7}"/>
                </a:ext>
              </a:extLst>
            </p:cNvPr>
            <p:cNvSpPr txBox="1"/>
            <p:nvPr/>
          </p:nvSpPr>
          <p:spPr>
            <a:xfrm>
              <a:off x="6375576" y="3544571"/>
              <a:ext cx="1066368"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pad_gap</a:t>
              </a:r>
              <a:endParaRPr lang="en-US" sz="1050" dirty="0">
                <a:solidFill>
                  <a:prstClr val="black"/>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92C91F19-914F-4257-9AB4-D1622E893648}"/>
                </a:ext>
              </a:extLst>
            </p:cNvPr>
            <p:cNvSpPr txBox="1"/>
            <p:nvPr/>
          </p:nvSpPr>
          <p:spPr>
            <a:xfrm>
              <a:off x="7251076" y="2978983"/>
              <a:ext cx="1244416"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pad_width</a:t>
              </a:r>
              <a:endParaRPr lang="en-US" sz="1050" dirty="0">
                <a:solidFill>
                  <a:prstClr val="black"/>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6AE42BA0-15CD-4831-BD5B-FE7E331FDE30}"/>
                </a:ext>
              </a:extLst>
            </p:cNvPr>
            <p:cNvSpPr txBox="1"/>
            <p:nvPr/>
          </p:nvSpPr>
          <p:spPr>
            <a:xfrm>
              <a:off x="9188575" y="3298120"/>
              <a:ext cx="1302162"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pad_height</a:t>
              </a:r>
              <a:endParaRPr lang="en-US" sz="1050" dirty="0">
                <a:solidFill>
                  <a:prstClr val="black"/>
                </a:solidFill>
                <a:latin typeface="IBM Plex Sans" charset="0"/>
                <a:ea typeface="IBM Plex Sans" charset="0"/>
                <a:cs typeface="IBM Plex Sans" charset="0"/>
              </a:endParaRPr>
            </a:p>
          </p:txBody>
        </p:sp>
        <p:sp>
          <p:nvSpPr>
            <p:cNvPr id="19" name="TextBox 18">
              <a:extLst>
                <a:ext uri="{FF2B5EF4-FFF2-40B4-BE49-F238E27FC236}">
                  <a16:creationId xmlns:a16="http://schemas.microsoft.com/office/drawing/2014/main" id="{671F384A-8846-4884-96F0-603BB1E23795}"/>
                </a:ext>
              </a:extLst>
            </p:cNvPr>
            <p:cNvSpPr txBox="1"/>
            <p:nvPr/>
          </p:nvSpPr>
          <p:spPr>
            <a:xfrm>
              <a:off x="10660724" y="3519113"/>
              <a:ext cx="1576454"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pocket_height</a:t>
              </a:r>
              <a:endParaRPr lang="en-US" sz="1050" dirty="0">
                <a:solidFill>
                  <a:prstClr val="black"/>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291C634A-4A89-46BF-88FF-8647A5190A74}"/>
                </a:ext>
              </a:extLst>
            </p:cNvPr>
            <p:cNvSpPr txBox="1"/>
            <p:nvPr/>
          </p:nvSpPr>
          <p:spPr>
            <a:xfrm>
              <a:off x="7987809" y="1258927"/>
              <a:ext cx="1518707"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pocket_width</a:t>
              </a:r>
              <a:endParaRPr lang="en-US" sz="1050" dirty="0">
                <a:solidFill>
                  <a:prstClr val="black"/>
                </a:solidFill>
                <a:latin typeface="IBM Plex Sans" charset="0"/>
                <a:ea typeface="IBM Plex Sans" charset="0"/>
                <a:cs typeface="IBM Plex Sans" charset="0"/>
              </a:endParaRPr>
            </a:p>
          </p:txBody>
        </p:sp>
        <p:cxnSp>
          <p:nvCxnSpPr>
            <p:cNvPr id="21" name="Straight Arrow Connector 20">
              <a:extLst>
                <a:ext uri="{FF2B5EF4-FFF2-40B4-BE49-F238E27FC236}">
                  <a16:creationId xmlns:a16="http://schemas.microsoft.com/office/drawing/2014/main" id="{6740E198-E0BF-404C-BDBE-8A84BF0D12EB}"/>
                </a:ext>
              </a:extLst>
            </p:cNvPr>
            <p:cNvCxnSpPr>
              <a:cxnSpLocks/>
            </p:cNvCxnSpPr>
            <p:nvPr/>
          </p:nvCxnSpPr>
          <p:spPr>
            <a:xfrm>
              <a:off x="6472052" y="1683500"/>
              <a:ext cx="4236173" cy="0"/>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0" name="Arc 29">
              <a:extLst>
                <a:ext uri="{FF2B5EF4-FFF2-40B4-BE49-F238E27FC236}">
                  <a16:creationId xmlns:a16="http://schemas.microsoft.com/office/drawing/2014/main" id="{7191B5FA-CD5A-4CB1-ACD1-CFCE7BD63480}"/>
                </a:ext>
              </a:extLst>
            </p:cNvPr>
            <p:cNvSpPr/>
            <p:nvPr/>
          </p:nvSpPr>
          <p:spPr bwMode="auto">
            <a:xfrm flipH="1" flipV="1">
              <a:off x="6472051" y="3313428"/>
              <a:ext cx="2281501" cy="2410243"/>
            </a:xfrm>
            <a:prstGeom prst="arc">
              <a:avLst/>
            </a:prstGeom>
            <a:ln w="19050">
              <a:solidFill>
                <a:srgbClr val="FFFF00"/>
              </a:solidFill>
              <a:headEnd type="arrow" w="med" len="med"/>
              <a:tailEnd type="arrow" w="med" len="med"/>
            </a:ln>
            <a:effectLst/>
          </p:spPr>
          <p:style>
            <a:lnRef idx="1">
              <a:schemeClr val="dk1"/>
            </a:lnRef>
            <a:fillRef idx="0">
              <a:schemeClr val="dk1"/>
            </a:fillRef>
            <a:effectRef idx="0">
              <a:schemeClr val="dk1"/>
            </a:effectRef>
            <a:fontRef idx="minor">
              <a:schemeClr val="tx1"/>
            </a:fontRef>
          </p:style>
          <p:txBody>
            <a:bodyPr rtlCol="0" anchor="ctr"/>
            <a:lstStyle/>
            <a:p>
              <a:pPr algn="ctr" defTabSz="685783">
                <a:defRPr/>
              </a:pPr>
              <a:endParaRPr lang="en-US">
                <a:solidFill>
                  <a:prstClr val="white"/>
                </a:solidFill>
                <a:latin typeface="Calibri" panose="020F0502020204030204"/>
              </a:endParaRPr>
            </a:p>
          </p:txBody>
        </p:sp>
        <p:sp>
          <p:nvSpPr>
            <p:cNvPr id="31" name="TextBox 30">
              <a:extLst>
                <a:ext uri="{FF2B5EF4-FFF2-40B4-BE49-F238E27FC236}">
                  <a16:creationId xmlns:a16="http://schemas.microsoft.com/office/drawing/2014/main" id="{F444CED1-3362-498F-BB5C-0BF3AB4E25CD}"/>
                </a:ext>
              </a:extLst>
            </p:cNvPr>
            <p:cNvSpPr txBox="1"/>
            <p:nvPr/>
          </p:nvSpPr>
          <p:spPr>
            <a:xfrm>
              <a:off x="6823641" y="5158556"/>
              <a:ext cx="1268477" cy="371741"/>
            </a:xfrm>
            <a:prstGeom prst="rect">
              <a:avLst/>
            </a:prstGeom>
            <a:noFill/>
          </p:spPr>
          <p:txBody>
            <a:bodyPr wrap="none" rtlCol="0">
              <a:spAutoFit/>
            </a:bodyPr>
            <a:lstStyle/>
            <a:p>
              <a:pPr defTabSz="685783">
                <a:defRPr/>
              </a:pPr>
              <a:r>
                <a:rPr lang="en-US" sz="1050" dirty="0">
                  <a:solidFill>
                    <a:prstClr val="black"/>
                  </a:solidFill>
                  <a:latin typeface="IBM Plex Sans" charset="0"/>
                  <a:ea typeface="IBM Plex Sans" charset="0"/>
                  <a:cs typeface="IBM Plex Sans" charset="0"/>
                </a:rPr>
                <a:t>orientation</a:t>
              </a:r>
            </a:p>
          </p:txBody>
        </p:sp>
        <p:sp>
          <p:nvSpPr>
            <p:cNvPr id="32" name="TextBox 31">
              <a:extLst>
                <a:ext uri="{FF2B5EF4-FFF2-40B4-BE49-F238E27FC236}">
                  <a16:creationId xmlns:a16="http://schemas.microsoft.com/office/drawing/2014/main" id="{456FD107-0E26-48F7-9D7F-18BE09936D12}"/>
                </a:ext>
              </a:extLst>
            </p:cNvPr>
            <p:cNvSpPr txBox="1"/>
            <p:nvPr/>
          </p:nvSpPr>
          <p:spPr>
            <a:xfrm>
              <a:off x="7182447" y="3353068"/>
              <a:ext cx="1658260" cy="371741"/>
            </a:xfrm>
            <a:prstGeom prst="rect">
              <a:avLst/>
            </a:prstGeom>
            <a:noFill/>
          </p:spPr>
          <p:txBody>
            <a:bodyPr wrap="none" rtlCol="0">
              <a:spAutoFit/>
            </a:bodyPr>
            <a:lstStyle/>
            <a:p>
              <a:pPr defTabSz="685783">
                <a:defRPr/>
              </a:pPr>
              <a:r>
                <a:rPr lang="en-US" sz="1050" dirty="0" err="1">
                  <a:solidFill>
                    <a:prstClr val="black"/>
                  </a:solidFill>
                  <a:latin typeface="IBM Plex Sans" charset="0"/>
                  <a:ea typeface="IBM Plex Sans" charset="0"/>
                  <a:cs typeface="IBM Plex Sans" charset="0"/>
                </a:rPr>
                <a:t>inductor_width</a:t>
              </a:r>
              <a:endParaRPr lang="en-US" sz="1050" dirty="0">
                <a:solidFill>
                  <a:prstClr val="black"/>
                </a:solidFill>
                <a:latin typeface="IBM Plex Sans" charset="0"/>
                <a:ea typeface="IBM Plex Sans" charset="0"/>
                <a:cs typeface="IBM Plex Sans" charset="0"/>
              </a:endParaRPr>
            </a:p>
          </p:txBody>
        </p:sp>
        <p:cxnSp>
          <p:nvCxnSpPr>
            <p:cNvPr id="33" name="Straight Arrow Connector 32">
              <a:extLst>
                <a:ext uri="{FF2B5EF4-FFF2-40B4-BE49-F238E27FC236}">
                  <a16:creationId xmlns:a16="http://schemas.microsoft.com/office/drawing/2014/main" id="{7C1B4727-ECF1-4E9E-9F43-F2C03B69BC35}"/>
                </a:ext>
              </a:extLst>
            </p:cNvPr>
            <p:cNvCxnSpPr>
              <a:cxnSpLocks/>
            </p:cNvCxnSpPr>
            <p:nvPr/>
          </p:nvCxnSpPr>
          <p:spPr>
            <a:xfrm>
              <a:off x="8493663" y="3544571"/>
              <a:ext cx="137912" cy="0"/>
            </a:xfrm>
            <a:prstGeom prst="straightConnector1">
              <a:avLst/>
            </a:prstGeom>
            <a:ln w="28575" cap="flat" cmpd="sng" algn="ctr">
              <a:solidFill>
                <a:srgbClr val="FFFF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39" name="Straight Connector 38">
            <a:extLst>
              <a:ext uri="{FF2B5EF4-FFF2-40B4-BE49-F238E27FC236}">
                <a16:creationId xmlns:a16="http://schemas.microsoft.com/office/drawing/2014/main" id="{46229C96-01B5-4026-A224-A3926F90699F}"/>
              </a:ext>
            </a:extLst>
          </p:cNvPr>
          <p:cNvCxnSpPr>
            <a:cxnSpLocks/>
          </p:cNvCxnSpPr>
          <p:nvPr/>
        </p:nvCxnSpPr>
        <p:spPr>
          <a:xfrm>
            <a:off x="10225088" y="1438614"/>
            <a:ext cx="0" cy="4562136"/>
          </a:xfrm>
          <a:prstGeom prst="line">
            <a:avLst/>
          </a:prstGeom>
          <a:ln w="19050" cap="flat">
            <a:gradFill flip="none" rotWithShape="1">
              <a:gsLst>
                <a:gs pos="40000">
                  <a:schemeClr val="accent2"/>
                </a:gs>
                <a:gs pos="100000">
                  <a:schemeClr val="accent1">
                    <a:tint val="23500"/>
                    <a:satMod val="160000"/>
                  </a:schemeClr>
                </a:gs>
              </a:gsLst>
              <a:path path="circle">
                <a:fillToRect l="50000" t="50000" r="50000" b="50000"/>
              </a:path>
              <a:tileRect/>
            </a:gradFill>
            <a:beve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A7F6C7-1BD2-4675-83DF-B2E688B9545C}"/>
              </a:ext>
            </a:extLst>
          </p:cNvPr>
          <p:cNvCxnSpPr>
            <a:cxnSpLocks/>
          </p:cNvCxnSpPr>
          <p:nvPr/>
        </p:nvCxnSpPr>
        <p:spPr>
          <a:xfrm>
            <a:off x="1956086" y="1438614"/>
            <a:ext cx="0" cy="4562136"/>
          </a:xfrm>
          <a:prstGeom prst="line">
            <a:avLst/>
          </a:prstGeom>
          <a:ln w="19050" cap="flat">
            <a:gradFill flip="none" rotWithShape="1">
              <a:gsLst>
                <a:gs pos="40000">
                  <a:schemeClr val="accent2"/>
                </a:gs>
                <a:gs pos="100000">
                  <a:schemeClr val="accent1">
                    <a:tint val="23500"/>
                    <a:satMod val="160000"/>
                  </a:schemeClr>
                </a:gs>
              </a:gsLst>
              <a:path path="circle">
                <a:fillToRect l="50000" t="50000" r="50000" b="50000"/>
              </a:path>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135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 id="{7587C014-D070-1B4A-9B51-1C92C95DC8C2}" vid="{C74204C4-D6C5-7349-BDB7-F18E85F9F1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589</Words>
  <Application>Microsoft Macintosh PowerPoint</Application>
  <PresentationFormat>Widescreen</PresentationFormat>
  <Paragraphs>167</Paragraphs>
  <Slides>13</Slides>
  <Notes>13</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vt:i4>
      </vt:variant>
    </vt:vector>
  </HeadingPairs>
  <TitlesOfParts>
    <vt:vector size="29" baseType="lpstr">
      <vt:lpstr>.AppleSystemUIFont</vt:lpstr>
      <vt:lpstr>Arial</vt:lpstr>
      <vt:lpstr>Avenir</vt:lpstr>
      <vt:lpstr>Avenir Book</vt:lpstr>
      <vt:lpstr>Calibri</vt:lpstr>
      <vt:lpstr>Calibri Light</vt:lpstr>
      <vt:lpstr>HelvNeue Light for IBM</vt:lpstr>
      <vt:lpstr>IBM Plex Sans</vt:lpstr>
      <vt:lpstr>IBM Plex Sans Light</vt:lpstr>
      <vt:lpstr>IBM Plex Sans SemiBold</vt:lpstr>
      <vt:lpstr>System Font Regular</vt:lpstr>
      <vt:lpstr>Univers</vt:lpstr>
      <vt:lpstr>Wingdings</vt:lpstr>
      <vt:lpstr>Wingdings 2</vt:lpstr>
      <vt:lpstr>Office Theme</vt:lpstr>
      <vt:lpstr>IBM Quantum Master (Dark)</vt:lpstr>
      <vt:lpstr>PowerPoint Presentation</vt:lpstr>
      <vt:lpstr>Metal in Qiskit SDK Architecture</vt:lpstr>
      <vt:lpstr>Qiskit -Metal is being used by researchers</vt:lpstr>
      <vt:lpstr>Qiskit -Metal is being used by researchers, cont’d.</vt:lpstr>
      <vt:lpstr>PowerPoint Presentation</vt:lpstr>
      <vt:lpstr>PowerPoint Presentation</vt:lpstr>
      <vt:lpstr>PowerPoint Presentation</vt:lpstr>
      <vt:lpstr>You can make your component from scratch or edit components from our growing library.</vt:lpstr>
      <vt:lpstr>Fine-tune and automate parameters</vt:lpstr>
      <vt:lpstr>PowerPoint Presentation</vt:lpstr>
      <vt:lpstr>Quantum Analysis Techniques Being developed; some techniques are not shared with community.</vt:lpstr>
      <vt:lpstr>Qiskit Metal  Why is the quantum community excited?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Qiskit Metal</dc:title>
  <dc:creator/>
  <cp:lastModifiedBy/>
  <cp:revision>43</cp:revision>
  <dcterms:created xsi:type="dcterms:W3CDTF">2012-08-24T00:53:15Z</dcterms:created>
  <dcterms:modified xsi:type="dcterms:W3CDTF">2022-08-18T17:54:11Z</dcterms:modified>
</cp:coreProperties>
</file>